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Arsenal" charset="1" panose="00000500000000000000"/>
      <p:regular r:id="rId28"/>
    </p:embeddedFont>
    <p:embeddedFont>
      <p:font typeface="Open Sans Light" charset="1" panose="020B0306030504020204"/>
      <p:regular r:id="rId29"/>
    </p:embeddedFont>
    <p:embeddedFont>
      <p:font typeface="Arsenal Bold" charset="1" panose="000008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2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2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6.png" Type="http://schemas.openxmlformats.org/officeDocument/2006/relationships/image"/><Relationship Id="rId7" Target="../media/image3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5.pn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32.png" Type="http://schemas.openxmlformats.org/officeDocument/2006/relationships/image"/><Relationship Id="rId8" Target="../media/image6.png" Type="http://schemas.openxmlformats.org/officeDocument/2006/relationships/image"/><Relationship Id="rId9" Target="../media/image3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5.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32.png" Type="http://schemas.openxmlformats.org/officeDocument/2006/relationships/image"/><Relationship Id="rId8" Target="../media/image6.png" Type="http://schemas.openxmlformats.org/officeDocument/2006/relationships/image"/><Relationship Id="rId9" Target="../media/image3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6.pn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7.png" Type="http://schemas.openxmlformats.org/officeDocument/2006/relationships/image"/><Relationship Id="rId8" Target="../media/image21.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5.pn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FE0DF"/>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1880111" y="2140616"/>
            <a:ext cx="17288724" cy="11316255"/>
          </a:xfrm>
          <a:custGeom>
            <a:avLst/>
            <a:gdLst/>
            <a:ahLst/>
            <a:cxnLst/>
            <a:rect r="r" b="b" t="t" l="l"/>
            <a:pathLst>
              <a:path h="11316255" w="17288724">
                <a:moveTo>
                  <a:pt x="0" y="0"/>
                </a:moveTo>
                <a:lnTo>
                  <a:pt x="17288724" y="0"/>
                </a:lnTo>
                <a:lnTo>
                  <a:pt x="17288724" y="11316256"/>
                </a:lnTo>
                <a:lnTo>
                  <a:pt x="0" y="11316256"/>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01944">
            <a:off x="-2236424" y="-6893350"/>
            <a:ext cx="13446983" cy="9480123"/>
          </a:xfrm>
          <a:custGeom>
            <a:avLst/>
            <a:gdLst/>
            <a:ahLst/>
            <a:cxnLst/>
            <a:rect r="r" b="b" t="t" l="l"/>
            <a:pathLst>
              <a:path h="9480123" w="13446983">
                <a:moveTo>
                  <a:pt x="0" y="0"/>
                </a:moveTo>
                <a:lnTo>
                  <a:pt x="13446983" y="0"/>
                </a:lnTo>
                <a:lnTo>
                  <a:pt x="13446983" y="9480123"/>
                </a:lnTo>
                <a:lnTo>
                  <a:pt x="0" y="9480123"/>
                </a:lnTo>
                <a:lnTo>
                  <a:pt x="0" y="0"/>
                </a:lnTo>
                <a:close/>
              </a:path>
            </a:pathLst>
          </a:custGeom>
          <a:blipFill>
            <a:blip r:embed="rId4">
              <a:alphaModFix amt="81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146234">
            <a:off x="9776507" y="-421743"/>
            <a:ext cx="9750091" cy="15598143"/>
          </a:xfrm>
          <a:custGeom>
            <a:avLst/>
            <a:gdLst/>
            <a:ahLst/>
            <a:cxnLst/>
            <a:rect r="r" b="b" t="t" l="l"/>
            <a:pathLst>
              <a:path h="15598143" w="9750091">
                <a:moveTo>
                  <a:pt x="0" y="0"/>
                </a:moveTo>
                <a:lnTo>
                  <a:pt x="9750091" y="0"/>
                </a:lnTo>
                <a:lnTo>
                  <a:pt x="9750091" y="15598144"/>
                </a:lnTo>
                <a:lnTo>
                  <a:pt x="0" y="15598144"/>
                </a:lnTo>
                <a:lnTo>
                  <a:pt x="0" y="0"/>
                </a:lnTo>
                <a:close/>
              </a:path>
            </a:pathLst>
          </a:custGeom>
          <a:blipFill>
            <a:blip r:embed="rId6">
              <a:alphaModFix amt="80000"/>
            </a:blip>
            <a:stretch>
              <a:fillRect l="-13991" t="0" r="-13991" b="0"/>
            </a:stretch>
          </a:blipFill>
        </p:spPr>
      </p:sp>
      <p:sp>
        <p:nvSpPr>
          <p:cNvPr name="Freeform 5" id="5"/>
          <p:cNvSpPr/>
          <p:nvPr/>
        </p:nvSpPr>
        <p:spPr>
          <a:xfrm flipH="false" flipV="false" rot="0">
            <a:off x="15263457" y="-1436168"/>
            <a:ext cx="3991685" cy="3492725"/>
          </a:xfrm>
          <a:custGeom>
            <a:avLst/>
            <a:gdLst/>
            <a:ahLst/>
            <a:cxnLst/>
            <a:rect r="r" b="b" t="t" l="l"/>
            <a:pathLst>
              <a:path h="3492725" w="3991685">
                <a:moveTo>
                  <a:pt x="0" y="0"/>
                </a:moveTo>
                <a:lnTo>
                  <a:pt x="3991686" y="0"/>
                </a:lnTo>
                <a:lnTo>
                  <a:pt x="3991686" y="3492725"/>
                </a:lnTo>
                <a:lnTo>
                  <a:pt x="0" y="3492725"/>
                </a:lnTo>
                <a:lnTo>
                  <a:pt x="0" y="0"/>
                </a:lnTo>
                <a:close/>
              </a:path>
            </a:pathLst>
          </a:custGeom>
          <a:blipFill>
            <a:blip r:embed="rId7">
              <a:alphaModFix amt="70000"/>
            </a:blip>
            <a:stretch>
              <a:fillRect l="0" t="0" r="0" b="0"/>
            </a:stretch>
          </a:blipFill>
        </p:spPr>
      </p:sp>
      <p:sp>
        <p:nvSpPr>
          <p:cNvPr name="Freeform 6" id="6"/>
          <p:cNvSpPr/>
          <p:nvPr/>
        </p:nvSpPr>
        <p:spPr>
          <a:xfrm flipH="false" flipV="false" rot="-5400000">
            <a:off x="4919807" y="8065746"/>
            <a:ext cx="4655111" cy="1466360"/>
          </a:xfrm>
          <a:custGeom>
            <a:avLst/>
            <a:gdLst/>
            <a:ahLst/>
            <a:cxnLst/>
            <a:rect r="r" b="b" t="t" l="l"/>
            <a:pathLst>
              <a:path h="1466360" w="4655111">
                <a:moveTo>
                  <a:pt x="0" y="0"/>
                </a:moveTo>
                <a:lnTo>
                  <a:pt x="4655111" y="0"/>
                </a:lnTo>
                <a:lnTo>
                  <a:pt x="4655111" y="1466360"/>
                </a:lnTo>
                <a:lnTo>
                  <a:pt x="0" y="1466360"/>
                </a:lnTo>
                <a:lnTo>
                  <a:pt x="0" y="0"/>
                </a:lnTo>
                <a:close/>
              </a:path>
            </a:pathLst>
          </a:custGeom>
          <a:blipFill>
            <a:blip r:embed="rId8">
              <a:alphaModFix amt="90000"/>
            </a:blip>
            <a:stretch>
              <a:fillRect l="0" t="0" r="0" b="0"/>
            </a:stretch>
          </a:blipFill>
        </p:spPr>
      </p:sp>
      <p:sp>
        <p:nvSpPr>
          <p:cNvPr name="Freeform 7" id="7"/>
          <p:cNvSpPr/>
          <p:nvPr/>
        </p:nvSpPr>
        <p:spPr>
          <a:xfrm flipH="false" flipV="false" rot="0">
            <a:off x="-2537211" y="3077059"/>
            <a:ext cx="11077253" cy="7394066"/>
          </a:xfrm>
          <a:custGeom>
            <a:avLst/>
            <a:gdLst/>
            <a:ahLst/>
            <a:cxnLst/>
            <a:rect r="r" b="b" t="t" l="l"/>
            <a:pathLst>
              <a:path h="7394066" w="11077253">
                <a:moveTo>
                  <a:pt x="0" y="0"/>
                </a:moveTo>
                <a:lnTo>
                  <a:pt x="11077253" y="0"/>
                </a:lnTo>
                <a:lnTo>
                  <a:pt x="11077253" y="7394066"/>
                </a:lnTo>
                <a:lnTo>
                  <a:pt x="0" y="7394066"/>
                </a:lnTo>
                <a:lnTo>
                  <a:pt x="0" y="0"/>
                </a:lnTo>
                <a:close/>
              </a:path>
            </a:pathLst>
          </a:custGeom>
          <a:blipFill>
            <a:blip r:embed="rId9"/>
            <a:stretch>
              <a:fillRect l="0" t="0" r="0" b="0"/>
            </a:stretch>
          </a:blipFill>
        </p:spPr>
      </p:sp>
      <p:grpSp>
        <p:nvGrpSpPr>
          <p:cNvPr name="Group 8" id="8"/>
          <p:cNvGrpSpPr/>
          <p:nvPr/>
        </p:nvGrpSpPr>
        <p:grpSpPr>
          <a:xfrm rot="0">
            <a:off x="8148086" y="3191493"/>
            <a:ext cx="9988790" cy="3904013"/>
            <a:chOff x="0" y="0"/>
            <a:chExt cx="13318386" cy="5205351"/>
          </a:xfrm>
        </p:grpSpPr>
        <p:sp>
          <p:nvSpPr>
            <p:cNvPr name="TextBox 9" id="9"/>
            <p:cNvSpPr txBox="true"/>
            <p:nvPr/>
          </p:nvSpPr>
          <p:spPr>
            <a:xfrm rot="0">
              <a:off x="0" y="371412"/>
              <a:ext cx="13318386" cy="3760825"/>
            </a:xfrm>
            <a:prstGeom prst="rect">
              <a:avLst/>
            </a:prstGeom>
          </p:spPr>
          <p:txBody>
            <a:bodyPr anchor="t" rtlCol="false" tIns="0" lIns="0" bIns="0" rIns="0">
              <a:spAutoFit/>
            </a:bodyPr>
            <a:lstStyle/>
            <a:p>
              <a:pPr algn="r">
                <a:lnSpc>
                  <a:spcPts val="7239"/>
                </a:lnSpc>
              </a:pPr>
              <a:r>
                <a:rPr lang="en-US" sz="7239" spc="361">
                  <a:solidFill>
                    <a:srgbClr val="494949"/>
                  </a:solidFill>
                  <a:latin typeface="Arsenal"/>
                  <a:ea typeface="Arsenal"/>
                  <a:cs typeface="Arsenal"/>
                  <a:sym typeface="Arsenal"/>
                </a:rPr>
                <a:t>DỰ BÁO GIÁ VÀNG THÔNG QUA MÔ HÌNH LSTM VÀ PYSPARK</a:t>
              </a:r>
            </a:p>
          </p:txBody>
        </p:sp>
        <p:sp>
          <p:nvSpPr>
            <p:cNvPr name="TextBox 10" id="10"/>
            <p:cNvSpPr txBox="true"/>
            <p:nvPr/>
          </p:nvSpPr>
          <p:spPr>
            <a:xfrm rot="0">
              <a:off x="1949584" y="4532928"/>
              <a:ext cx="11368803" cy="672422"/>
            </a:xfrm>
            <a:prstGeom prst="rect">
              <a:avLst/>
            </a:prstGeom>
          </p:spPr>
          <p:txBody>
            <a:bodyPr anchor="t" rtlCol="false" tIns="0" lIns="0" bIns="0" rIns="0">
              <a:spAutoFit/>
            </a:bodyPr>
            <a:lstStyle/>
            <a:p>
              <a:pPr algn="r">
                <a:lnSpc>
                  <a:spcPts val="4339"/>
                </a:lnSpc>
              </a:pPr>
              <a:r>
                <a:rPr lang="en-US" sz="3099" spc="185">
                  <a:solidFill>
                    <a:srgbClr val="494949"/>
                  </a:solidFill>
                  <a:latin typeface="Open Sans Light"/>
                  <a:ea typeface="Open Sans Light"/>
                  <a:cs typeface="Open Sans Light"/>
                  <a:sym typeface="Open Sans Light"/>
                </a:rPr>
                <a:t>May 2025</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FE0DF"/>
        </a:solidFill>
      </p:bgPr>
    </p:bg>
    <p:spTree>
      <p:nvGrpSpPr>
        <p:cNvPr id="1" name=""/>
        <p:cNvGrpSpPr/>
        <p:nvPr/>
      </p:nvGrpSpPr>
      <p:grpSpPr>
        <a:xfrm>
          <a:off x="0" y="0"/>
          <a:ext cx="0" cy="0"/>
          <a:chOff x="0" y="0"/>
          <a:chExt cx="0" cy="0"/>
        </a:xfrm>
      </p:grpSpPr>
      <p:sp>
        <p:nvSpPr>
          <p:cNvPr name="Freeform 2" id="2"/>
          <p:cNvSpPr/>
          <p:nvPr/>
        </p:nvSpPr>
        <p:spPr>
          <a:xfrm flipH="false" flipV="false" rot="-9966245">
            <a:off x="-9073370" y="6477857"/>
            <a:ext cx="18146740" cy="11877866"/>
          </a:xfrm>
          <a:custGeom>
            <a:avLst/>
            <a:gdLst/>
            <a:ahLst/>
            <a:cxnLst/>
            <a:rect r="r" b="b" t="t" l="l"/>
            <a:pathLst>
              <a:path h="11877866" w="18146740">
                <a:moveTo>
                  <a:pt x="0" y="0"/>
                </a:moveTo>
                <a:lnTo>
                  <a:pt x="18146740" y="0"/>
                </a:lnTo>
                <a:lnTo>
                  <a:pt x="18146740" y="11877866"/>
                </a:lnTo>
                <a:lnTo>
                  <a:pt x="0" y="11877866"/>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253446">
            <a:off x="1422438" y="-14074312"/>
            <a:ext cx="11325564" cy="18118576"/>
          </a:xfrm>
          <a:custGeom>
            <a:avLst/>
            <a:gdLst/>
            <a:ahLst/>
            <a:cxnLst/>
            <a:rect r="r" b="b" t="t" l="l"/>
            <a:pathLst>
              <a:path h="18118576" w="11325564">
                <a:moveTo>
                  <a:pt x="0" y="0"/>
                </a:moveTo>
                <a:lnTo>
                  <a:pt x="11325564" y="0"/>
                </a:lnTo>
                <a:lnTo>
                  <a:pt x="11325564" y="18118577"/>
                </a:lnTo>
                <a:lnTo>
                  <a:pt x="0" y="18118577"/>
                </a:lnTo>
                <a:lnTo>
                  <a:pt x="0" y="0"/>
                </a:lnTo>
                <a:close/>
              </a:path>
            </a:pathLst>
          </a:custGeom>
          <a:blipFill>
            <a:blip r:embed="rId4"/>
            <a:stretch>
              <a:fillRect l="-13991" t="0" r="-13991" b="0"/>
            </a:stretch>
          </a:blipFill>
        </p:spPr>
      </p:sp>
      <p:sp>
        <p:nvSpPr>
          <p:cNvPr name="Freeform 4" id="4"/>
          <p:cNvSpPr/>
          <p:nvPr/>
        </p:nvSpPr>
        <p:spPr>
          <a:xfrm flipH="false" flipV="false" rot="1855628">
            <a:off x="-1027610" y="117065"/>
            <a:ext cx="2817219" cy="2465067"/>
          </a:xfrm>
          <a:custGeom>
            <a:avLst/>
            <a:gdLst/>
            <a:ahLst/>
            <a:cxnLst/>
            <a:rect r="r" b="b" t="t" l="l"/>
            <a:pathLst>
              <a:path h="2465067" w="2817219">
                <a:moveTo>
                  <a:pt x="0" y="0"/>
                </a:moveTo>
                <a:lnTo>
                  <a:pt x="2817220" y="0"/>
                </a:lnTo>
                <a:lnTo>
                  <a:pt x="2817220" y="2465067"/>
                </a:lnTo>
                <a:lnTo>
                  <a:pt x="0" y="2465067"/>
                </a:lnTo>
                <a:lnTo>
                  <a:pt x="0" y="0"/>
                </a:lnTo>
                <a:close/>
              </a:path>
            </a:pathLst>
          </a:custGeom>
          <a:blipFill>
            <a:blip r:embed="rId5">
              <a:alphaModFix amt="40000"/>
            </a:blip>
            <a:stretch>
              <a:fillRect l="0" t="0" r="0" b="0"/>
            </a:stretch>
          </a:blipFill>
        </p:spPr>
      </p:sp>
      <p:sp>
        <p:nvSpPr>
          <p:cNvPr name="TextBox 5" id="5"/>
          <p:cNvSpPr txBox="true"/>
          <p:nvPr/>
        </p:nvSpPr>
        <p:spPr>
          <a:xfrm rot="0">
            <a:off x="1028700" y="320899"/>
            <a:ext cx="9784150" cy="1028700"/>
          </a:xfrm>
          <a:prstGeom prst="rect">
            <a:avLst/>
          </a:prstGeom>
        </p:spPr>
        <p:txBody>
          <a:bodyPr anchor="t" rtlCol="false" tIns="0" lIns="0" bIns="0" rIns="0">
            <a:spAutoFit/>
          </a:bodyPr>
          <a:lstStyle/>
          <a:p>
            <a:pPr algn="l">
              <a:lnSpc>
                <a:spcPts val="8198"/>
              </a:lnSpc>
            </a:pPr>
            <a:r>
              <a:rPr lang="en-US" b="true" sz="6831" spc="273">
                <a:solidFill>
                  <a:srgbClr val="B22222"/>
                </a:solidFill>
                <a:latin typeface="Arsenal Bold"/>
                <a:ea typeface="Arsenal Bold"/>
                <a:cs typeface="Arsenal Bold"/>
                <a:sym typeface="Arsenal Bold"/>
              </a:rPr>
              <a:t>TỔNG QUAN QUY TRÌNH</a:t>
            </a:r>
          </a:p>
        </p:txBody>
      </p:sp>
      <p:sp>
        <p:nvSpPr>
          <p:cNvPr name="Freeform 6" id="6"/>
          <p:cNvSpPr/>
          <p:nvPr/>
        </p:nvSpPr>
        <p:spPr>
          <a:xfrm flipH="false" flipV="false" rot="0">
            <a:off x="1135705" y="1637847"/>
            <a:ext cx="13805752" cy="7765736"/>
          </a:xfrm>
          <a:custGeom>
            <a:avLst/>
            <a:gdLst/>
            <a:ahLst/>
            <a:cxnLst/>
            <a:rect r="r" b="b" t="t" l="l"/>
            <a:pathLst>
              <a:path h="7765736" w="13805752">
                <a:moveTo>
                  <a:pt x="0" y="0"/>
                </a:moveTo>
                <a:lnTo>
                  <a:pt x="13805752" y="0"/>
                </a:lnTo>
                <a:lnTo>
                  <a:pt x="13805752" y="7765736"/>
                </a:lnTo>
                <a:lnTo>
                  <a:pt x="0" y="7765736"/>
                </a:lnTo>
                <a:lnTo>
                  <a:pt x="0" y="0"/>
                </a:lnTo>
                <a:close/>
              </a:path>
            </a:pathLst>
          </a:custGeom>
          <a:blipFill>
            <a:blip r:embed="rId6">
              <a:extLst>
                <a:ext uri="{96DAC541-7B7A-43D3-8B79-37D633B846F1}">
                  <asvg:svgBlip xmlns:asvg="http://schemas.microsoft.com/office/drawing/2016/SVG/main" r:embed="rId7"/>
                </a:ext>
              </a:extLst>
            </a:blip>
            <a:stretch>
              <a:fillRect l="-27218" t="-65312" r="-32778" b="-73615"/>
            </a:stretch>
          </a:blipFill>
        </p:spPr>
      </p:sp>
      <p:sp>
        <p:nvSpPr>
          <p:cNvPr name="TextBox 7" id="7"/>
          <p:cNvSpPr txBox="true"/>
          <p:nvPr/>
        </p:nvSpPr>
        <p:spPr>
          <a:xfrm rot="0">
            <a:off x="1760473" y="2167240"/>
            <a:ext cx="12467973" cy="3328656"/>
          </a:xfrm>
          <a:prstGeom prst="rect">
            <a:avLst/>
          </a:prstGeom>
        </p:spPr>
        <p:txBody>
          <a:bodyPr anchor="t" rtlCol="false" tIns="0" lIns="0" bIns="0" rIns="0">
            <a:spAutoFit/>
          </a:bodyPr>
          <a:lstStyle/>
          <a:p>
            <a:pPr algn="l" marL="597205" indent="-298603" lvl="1">
              <a:lnSpc>
                <a:spcPts val="3319"/>
              </a:lnSpc>
              <a:buFont typeface="Arial"/>
              <a:buChar char="•"/>
            </a:pPr>
            <a:r>
              <a:rPr lang="en-US" b="true" sz="2766" spc="110">
                <a:solidFill>
                  <a:srgbClr val="000000"/>
                </a:solidFill>
                <a:latin typeface="Arsenal Bold"/>
                <a:ea typeface="Arsenal Bold"/>
                <a:cs typeface="Arsenal Bold"/>
                <a:sym typeface="Arsenal Bold"/>
              </a:rPr>
              <a:t>Bước 1: Tải và xử</a:t>
            </a:r>
            <a:r>
              <a:rPr lang="en-US" b="true" sz="2766" spc="110">
                <a:solidFill>
                  <a:srgbClr val="000000"/>
                </a:solidFill>
                <a:latin typeface="Arsenal Bold"/>
                <a:ea typeface="Arsenal Bold"/>
                <a:cs typeface="Arsenal Bold"/>
                <a:sym typeface="Arsenal Bold"/>
              </a:rPr>
              <a:t> lý dữ liệu (PySpark, HDFS).</a:t>
            </a:r>
          </a:p>
          <a:p>
            <a:pPr algn="l" marL="597205" indent="-298603" lvl="1">
              <a:lnSpc>
                <a:spcPts val="3319"/>
              </a:lnSpc>
              <a:buFont typeface="Arial"/>
              <a:buChar char="•"/>
            </a:pPr>
            <a:r>
              <a:rPr lang="en-US" b="true" sz="2766" spc="110">
                <a:solidFill>
                  <a:srgbClr val="000000"/>
                </a:solidFill>
                <a:latin typeface="Arsenal Bold"/>
                <a:ea typeface="Arsenal Bold"/>
                <a:cs typeface="Arsenal Bold"/>
                <a:sym typeface="Arsenal Bold"/>
              </a:rPr>
              <a:t>Bước</a:t>
            </a:r>
            <a:r>
              <a:rPr lang="en-US" b="true" sz="2766" spc="110">
                <a:solidFill>
                  <a:srgbClr val="000000"/>
                </a:solidFill>
                <a:latin typeface="Arsenal Bold"/>
                <a:ea typeface="Arsenal Bold"/>
                <a:cs typeface="Arsenal Bold"/>
                <a:sym typeface="Arsenal Bold"/>
              </a:rPr>
              <a:t> 2: Chuẩn hóa và chuẩn bị dữ liệu (MinMaxScaler, window_size=30).</a:t>
            </a:r>
          </a:p>
          <a:p>
            <a:pPr algn="l" marL="597205" indent="-298603" lvl="1">
              <a:lnSpc>
                <a:spcPts val="3319"/>
              </a:lnSpc>
              <a:buFont typeface="Arial"/>
              <a:buChar char="•"/>
            </a:pPr>
            <a:r>
              <a:rPr lang="en-US" b="true" sz="2766" spc="110">
                <a:solidFill>
                  <a:srgbClr val="000000"/>
                </a:solidFill>
                <a:latin typeface="Arsenal Bold"/>
                <a:ea typeface="Arsenal Bold"/>
                <a:cs typeface="Arsenal Bold"/>
                <a:sym typeface="Arsenal Bold"/>
              </a:rPr>
              <a:t>Bước 3: Huấn luyện mô hình LSTM.</a:t>
            </a:r>
          </a:p>
          <a:p>
            <a:pPr algn="l" marL="597205" indent="-298603" lvl="1">
              <a:lnSpc>
                <a:spcPts val="3319"/>
              </a:lnSpc>
              <a:buFont typeface="Arial"/>
              <a:buChar char="•"/>
            </a:pPr>
            <a:r>
              <a:rPr lang="en-US" b="true" sz="2766" spc="110">
                <a:solidFill>
                  <a:srgbClr val="000000"/>
                </a:solidFill>
                <a:latin typeface="Arsenal Bold"/>
                <a:ea typeface="Arsenal Bold"/>
                <a:cs typeface="Arsenal Bold"/>
                <a:sym typeface="Arsenal Bold"/>
              </a:rPr>
              <a:t>Bước</a:t>
            </a:r>
            <a:r>
              <a:rPr lang="en-US" b="true" sz="2766" spc="110">
                <a:solidFill>
                  <a:srgbClr val="000000"/>
                </a:solidFill>
                <a:latin typeface="Arsenal Bold"/>
                <a:ea typeface="Arsenal Bold"/>
                <a:cs typeface="Arsenal Bold"/>
                <a:sym typeface="Arsenal Bold"/>
              </a:rPr>
              <a:t> 4: Đánh giá mô hình (MAE, MSE, RMSE, MAPE, R²).</a:t>
            </a:r>
          </a:p>
          <a:p>
            <a:pPr algn="l" marL="597205" indent="-298603" lvl="1">
              <a:lnSpc>
                <a:spcPts val="3319"/>
              </a:lnSpc>
              <a:buFont typeface="Arial"/>
              <a:buChar char="•"/>
            </a:pPr>
            <a:r>
              <a:rPr lang="en-US" b="true" sz="2766" spc="110">
                <a:solidFill>
                  <a:srgbClr val="000000"/>
                </a:solidFill>
                <a:latin typeface="Arsenal Bold"/>
                <a:ea typeface="Arsenal Bold"/>
                <a:cs typeface="Arsenal Bold"/>
                <a:sym typeface="Arsenal Bold"/>
              </a:rPr>
              <a:t>Bước 5:</a:t>
            </a:r>
            <a:r>
              <a:rPr lang="en-US" b="true" sz="2766" spc="110">
                <a:solidFill>
                  <a:srgbClr val="000000"/>
                </a:solidFill>
                <a:latin typeface="Arsenal Bold"/>
                <a:ea typeface="Arsenal Bold"/>
                <a:cs typeface="Arsenal Bold"/>
                <a:sym typeface="Arsenal Bold"/>
              </a:rPr>
              <a:t> Trực quan hóa kết quả (biểu đồ dự đoán vs thực tế).</a:t>
            </a:r>
          </a:p>
          <a:p>
            <a:pPr algn="l">
              <a:lnSpc>
                <a:spcPts val="3319"/>
              </a:lnSpc>
            </a:pPr>
            <a:r>
              <a:rPr lang="en-US" b="true" sz="2766" spc="110">
                <a:solidFill>
                  <a:srgbClr val="000000"/>
                </a:solidFill>
                <a:latin typeface="Arsenal Bold"/>
                <a:ea typeface="Arsenal Bold"/>
                <a:cs typeface="Arsenal Bold"/>
                <a:sym typeface="Arsenal Bold"/>
              </a:rPr>
              <a:t> </a:t>
            </a:r>
          </a:p>
          <a:p>
            <a:pPr algn="l">
              <a:lnSpc>
                <a:spcPts val="3319"/>
              </a:lnSpc>
            </a:pPr>
            <a:r>
              <a:rPr lang="en-US" b="true" sz="2766" spc="110">
                <a:solidFill>
                  <a:srgbClr val="000000"/>
                </a:solidFill>
                <a:latin typeface="Arsenal Bold"/>
                <a:ea typeface="Arsenal Bold"/>
                <a:cs typeface="Arsenal Bold"/>
                <a:sym typeface="Arsenal Bold"/>
              </a:rPr>
              <a:t>Sở đồ luồng thể hiện cho 5 bước: </a:t>
            </a:r>
          </a:p>
          <a:p>
            <a:pPr algn="l">
              <a:lnSpc>
                <a:spcPts val="3319"/>
              </a:lnSpc>
            </a:pPr>
          </a:p>
        </p:txBody>
      </p:sp>
      <p:sp>
        <p:nvSpPr>
          <p:cNvPr name="Freeform 8" id="8"/>
          <p:cNvSpPr/>
          <p:nvPr/>
        </p:nvSpPr>
        <p:spPr>
          <a:xfrm flipH="false" flipV="false" rot="0">
            <a:off x="1370103" y="6076453"/>
            <a:ext cx="2165270" cy="1217965"/>
          </a:xfrm>
          <a:custGeom>
            <a:avLst/>
            <a:gdLst/>
            <a:ahLst/>
            <a:cxnLst/>
            <a:rect r="r" b="b" t="t" l="l"/>
            <a:pathLst>
              <a:path h="1217965" w="2165270">
                <a:moveTo>
                  <a:pt x="0" y="0"/>
                </a:moveTo>
                <a:lnTo>
                  <a:pt x="2165270" y="0"/>
                </a:lnTo>
                <a:lnTo>
                  <a:pt x="2165270" y="1217965"/>
                </a:lnTo>
                <a:lnTo>
                  <a:pt x="0" y="1217965"/>
                </a:lnTo>
                <a:lnTo>
                  <a:pt x="0" y="0"/>
                </a:lnTo>
                <a:close/>
              </a:path>
            </a:pathLst>
          </a:custGeom>
          <a:blipFill>
            <a:blip r:embed="rId8">
              <a:extLst>
                <a:ext uri="{96DAC541-7B7A-43D3-8B79-37D633B846F1}">
                  <asvg:svgBlip xmlns:asvg="http://schemas.microsoft.com/office/drawing/2016/SVG/main" r:embed="rId9"/>
                </a:ext>
              </a:extLst>
            </a:blip>
            <a:stretch>
              <a:fillRect l="-27218" t="-65312" r="-32778" b="-73615"/>
            </a:stretch>
          </a:blipFill>
          <a:ln w="38100" cap="sq">
            <a:solidFill>
              <a:srgbClr val="000000"/>
            </a:solidFill>
            <a:prstDash val="solid"/>
            <a:miter/>
          </a:ln>
        </p:spPr>
      </p:sp>
      <p:sp>
        <p:nvSpPr>
          <p:cNvPr name="TextBox 9" id="9"/>
          <p:cNvSpPr txBox="true"/>
          <p:nvPr/>
        </p:nvSpPr>
        <p:spPr>
          <a:xfrm rot="0">
            <a:off x="1595374" y="6493744"/>
            <a:ext cx="1714729" cy="383384"/>
          </a:xfrm>
          <a:prstGeom prst="rect">
            <a:avLst/>
          </a:prstGeom>
        </p:spPr>
        <p:txBody>
          <a:bodyPr anchor="t" rtlCol="false" tIns="0" lIns="0" bIns="0" rIns="0">
            <a:spAutoFit/>
          </a:bodyPr>
          <a:lstStyle/>
          <a:p>
            <a:pPr algn="l">
              <a:lnSpc>
                <a:spcPts val="3058"/>
              </a:lnSpc>
            </a:pPr>
            <a:r>
              <a:rPr lang="en-US" sz="2548" spc="101" b="true">
                <a:solidFill>
                  <a:srgbClr val="000000"/>
                </a:solidFill>
                <a:latin typeface="Arsenal Bold"/>
                <a:ea typeface="Arsenal Bold"/>
                <a:cs typeface="Arsenal Bold"/>
                <a:sym typeface="Arsenal Bold"/>
              </a:rPr>
              <a:t>Dữ liệu CSV</a:t>
            </a:r>
          </a:p>
        </p:txBody>
      </p:sp>
      <p:sp>
        <p:nvSpPr>
          <p:cNvPr name="Freeform 10" id="10"/>
          <p:cNvSpPr/>
          <p:nvPr/>
        </p:nvSpPr>
        <p:spPr>
          <a:xfrm flipH="false" flipV="false" rot="0">
            <a:off x="4173779" y="6076453"/>
            <a:ext cx="2165270" cy="1217965"/>
          </a:xfrm>
          <a:custGeom>
            <a:avLst/>
            <a:gdLst/>
            <a:ahLst/>
            <a:cxnLst/>
            <a:rect r="r" b="b" t="t" l="l"/>
            <a:pathLst>
              <a:path h="1217965" w="2165270">
                <a:moveTo>
                  <a:pt x="0" y="0"/>
                </a:moveTo>
                <a:lnTo>
                  <a:pt x="2165271" y="0"/>
                </a:lnTo>
                <a:lnTo>
                  <a:pt x="2165271" y="1217965"/>
                </a:lnTo>
                <a:lnTo>
                  <a:pt x="0" y="1217965"/>
                </a:lnTo>
                <a:lnTo>
                  <a:pt x="0" y="0"/>
                </a:lnTo>
                <a:close/>
              </a:path>
            </a:pathLst>
          </a:custGeom>
          <a:blipFill>
            <a:blip r:embed="rId8">
              <a:extLst>
                <a:ext uri="{96DAC541-7B7A-43D3-8B79-37D633B846F1}">
                  <asvg:svgBlip xmlns:asvg="http://schemas.microsoft.com/office/drawing/2016/SVG/main" r:embed="rId9"/>
                </a:ext>
              </a:extLst>
            </a:blip>
            <a:stretch>
              <a:fillRect l="-27218" t="-65312" r="-32778" b="-73615"/>
            </a:stretch>
          </a:blipFill>
          <a:ln w="38100" cap="sq">
            <a:solidFill>
              <a:srgbClr val="000000"/>
            </a:solidFill>
            <a:prstDash val="solid"/>
            <a:miter/>
          </a:ln>
        </p:spPr>
      </p:sp>
      <p:sp>
        <p:nvSpPr>
          <p:cNvPr name="TextBox 11" id="11"/>
          <p:cNvSpPr txBox="true"/>
          <p:nvPr/>
        </p:nvSpPr>
        <p:spPr>
          <a:xfrm rot="0">
            <a:off x="4450265" y="6339808"/>
            <a:ext cx="1692162" cy="749333"/>
          </a:xfrm>
          <a:prstGeom prst="rect">
            <a:avLst/>
          </a:prstGeom>
        </p:spPr>
        <p:txBody>
          <a:bodyPr anchor="t" rtlCol="false" tIns="0" lIns="0" bIns="0" rIns="0">
            <a:spAutoFit/>
          </a:bodyPr>
          <a:lstStyle/>
          <a:p>
            <a:pPr algn="l">
              <a:lnSpc>
                <a:spcPts val="2988"/>
              </a:lnSpc>
            </a:pPr>
            <a:r>
              <a:rPr lang="en-US" sz="2490" spc="99" b="true">
                <a:solidFill>
                  <a:srgbClr val="000000"/>
                </a:solidFill>
                <a:latin typeface="Arsenal Bold"/>
                <a:ea typeface="Arsenal Bold"/>
                <a:cs typeface="Arsenal Bold"/>
                <a:sym typeface="Arsenal Bold"/>
              </a:rPr>
              <a:t>Xử lý và lưu HDFS</a:t>
            </a:r>
          </a:p>
        </p:txBody>
      </p:sp>
      <p:sp>
        <p:nvSpPr>
          <p:cNvPr name="Freeform 12" id="12"/>
          <p:cNvSpPr/>
          <p:nvPr/>
        </p:nvSpPr>
        <p:spPr>
          <a:xfrm flipH="false" flipV="false" rot="0">
            <a:off x="6977225" y="6051691"/>
            <a:ext cx="2165270" cy="1217965"/>
          </a:xfrm>
          <a:custGeom>
            <a:avLst/>
            <a:gdLst/>
            <a:ahLst/>
            <a:cxnLst/>
            <a:rect r="r" b="b" t="t" l="l"/>
            <a:pathLst>
              <a:path h="1217965" w="2165270">
                <a:moveTo>
                  <a:pt x="0" y="0"/>
                </a:moveTo>
                <a:lnTo>
                  <a:pt x="2165270" y="0"/>
                </a:lnTo>
                <a:lnTo>
                  <a:pt x="2165270" y="1217965"/>
                </a:lnTo>
                <a:lnTo>
                  <a:pt x="0" y="1217965"/>
                </a:lnTo>
                <a:lnTo>
                  <a:pt x="0" y="0"/>
                </a:lnTo>
                <a:close/>
              </a:path>
            </a:pathLst>
          </a:custGeom>
          <a:blipFill>
            <a:blip r:embed="rId8">
              <a:extLst>
                <a:ext uri="{96DAC541-7B7A-43D3-8B79-37D633B846F1}">
                  <asvg:svgBlip xmlns:asvg="http://schemas.microsoft.com/office/drawing/2016/SVG/main" r:embed="rId9"/>
                </a:ext>
              </a:extLst>
            </a:blip>
            <a:stretch>
              <a:fillRect l="-27218" t="-65312" r="-32778" b="-73615"/>
            </a:stretch>
          </a:blipFill>
          <a:ln w="38100" cap="sq">
            <a:solidFill>
              <a:srgbClr val="000000"/>
            </a:solidFill>
            <a:prstDash val="solid"/>
            <a:miter/>
          </a:ln>
        </p:spPr>
      </p:sp>
      <p:sp>
        <p:nvSpPr>
          <p:cNvPr name="TextBox 13" id="13"/>
          <p:cNvSpPr txBox="true"/>
          <p:nvPr/>
        </p:nvSpPr>
        <p:spPr>
          <a:xfrm rot="0">
            <a:off x="7293903" y="6493744"/>
            <a:ext cx="1583397" cy="383384"/>
          </a:xfrm>
          <a:prstGeom prst="rect">
            <a:avLst/>
          </a:prstGeom>
        </p:spPr>
        <p:txBody>
          <a:bodyPr anchor="t" rtlCol="false" tIns="0" lIns="0" bIns="0" rIns="0">
            <a:spAutoFit/>
          </a:bodyPr>
          <a:lstStyle/>
          <a:p>
            <a:pPr algn="l">
              <a:lnSpc>
                <a:spcPts val="3058"/>
              </a:lnSpc>
            </a:pPr>
            <a:r>
              <a:rPr lang="en-US" sz="2548" spc="101" b="true">
                <a:solidFill>
                  <a:srgbClr val="000000"/>
                </a:solidFill>
                <a:latin typeface="Arsenal Bold"/>
                <a:ea typeface="Arsenal Bold"/>
                <a:cs typeface="Arsenal Bold"/>
                <a:sym typeface="Arsenal Bold"/>
              </a:rPr>
              <a:t>Chuẩn hóa</a:t>
            </a:r>
          </a:p>
        </p:txBody>
      </p:sp>
      <p:sp>
        <p:nvSpPr>
          <p:cNvPr name="Freeform 14" id="14"/>
          <p:cNvSpPr/>
          <p:nvPr/>
        </p:nvSpPr>
        <p:spPr>
          <a:xfrm flipH="false" flipV="false" rot="0">
            <a:off x="9780670" y="6051691"/>
            <a:ext cx="2165270" cy="1217965"/>
          </a:xfrm>
          <a:custGeom>
            <a:avLst/>
            <a:gdLst/>
            <a:ahLst/>
            <a:cxnLst/>
            <a:rect r="r" b="b" t="t" l="l"/>
            <a:pathLst>
              <a:path h="1217965" w="2165270">
                <a:moveTo>
                  <a:pt x="0" y="0"/>
                </a:moveTo>
                <a:lnTo>
                  <a:pt x="2165270" y="0"/>
                </a:lnTo>
                <a:lnTo>
                  <a:pt x="2165270" y="1217965"/>
                </a:lnTo>
                <a:lnTo>
                  <a:pt x="0" y="1217965"/>
                </a:lnTo>
                <a:lnTo>
                  <a:pt x="0" y="0"/>
                </a:lnTo>
                <a:close/>
              </a:path>
            </a:pathLst>
          </a:custGeom>
          <a:blipFill>
            <a:blip r:embed="rId8">
              <a:extLst>
                <a:ext uri="{96DAC541-7B7A-43D3-8B79-37D633B846F1}">
                  <asvg:svgBlip xmlns:asvg="http://schemas.microsoft.com/office/drawing/2016/SVG/main" r:embed="rId9"/>
                </a:ext>
              </a:extLst>
            </a:blip>
            <a:stretch>
              <a:fillRect l="-27218" t="-65312" r="-32778" b="-73615"/>
            </a:stretch>
          </a:blipFill>
          <a:ln w="38100" cap="sq">
            <a:solidFill>
              <a:srgbClr val="000000"/>
            </a:solidFill>
            <a:prstDash val="solid"/>
            <a:miter/>
          </a:ln>
        </p:spPr>
      </p:sp>
      <p:sp>
        <p:nvSpPr>
          <p:cNvPr name="TextBox 15" id="15"/>
          <p:cNvSpPr txBox="true"/>
          <p:nvPr/>
        </p:nvSpPr>
        <p:spPr>
          <a:xfrm rot="0">
            <a:off x="10005941" y="6468982"/>
            <a:ext cx="1677874" cy="383384"/>
          </a:xfrm>
          <a:prstGeom prst="rect">
            <a:avLst/>
          </a:prstGeom>
        </p:spPr>
        <p:txBody>
          <a:bodyPr anchor="t" rtlCol="false" tIns="0" lIns="0" bIns="0" rIns="0">
            <a:spAutoFit/>
          </a:bodyPr>
          <a:lstStyle/>
          <a:p>
            <a:pPr algn="l">
              <a:lnSpc>
                <a:spcPts val="3058"/>
              </a:lnSpc>
            </a:pPr>
            <a:r>
              <a:rPr lang="en-US" sz="2548" spc="101" b="true">
                <a:solidFill>
                  <a:srgbClr val="000000"/>
                </a:solidFill>
                <a:latin typeface="Arsenal Bold"/>
                <a:ea typeface="Arsenal Bold"/>
                <a:cs typeface="Arsenal Bold"/>
                <a:sym typeface="Arsenal Bold"/>
              </a:rPr>
              <a:t>Huấn luyện</a:t>
            </a:r>
          </a:p>
        </p:txBody>
      </p:sp>
      <p:sp>
        <p:nvSpPr>
          <p:cNvPr name="Freeform 16" id="16"/>
          <p:cNvSpPr/>
          <p:nvPr/>
        </p:nvSpPr>
        <p:spPr>
          <a:xfrm flipH="false" flipV="false" rot="0">
            <a:off x="12584115" y="6051691"/>
            <a:ext cx="2165270" cy="1217965"/>
          </a:xfrm>
          <a:custGeom>
            <a:avLst/>
            <a:gdLst/>
            <a:ahLst/>
            <a:cxnLst/>
            <a:rect r="r" b="b" t="t" l="l"/>
            <a:pathLst>
              <a:path h="1217965" w="2165270">
                <a:moveTo>
                  <a:pt x="0" y="0"/>
                </a:moveTo>
                <a:lnTo>
                  <a:pt x="2165271" y="0"/>
                </a:lnTo>
                <a:lnTo>
                  <a:pt x="2165271" y="1217965"/>
                </a:lnTo>
                <a:lnTo>
                  <a:pt x="0" y="1217965"/>
                </a:lnTo>
                <a:lnTo>
                  <a:pt x="0" y="0"/>
                </a:lnTo>
                <a:close/>
              </a:path>
            </a:pathLst>
          </a:custGeom>
          <a:blipFill>
            <a:blip r:embed="rId8">
              <a:extLst>
                <a:ext uri="{96DAC541-7B7A-43D3-8B79-37D633B846F1}">
                  <asvg:svgBlip xmlns:asvg="http://schemas.microsoft.com/office/drawing/2016/SVG/main" r:embed="rId9"/>
                </a:ext>
              </a:extLst>
            </a:blip>
            <a:stretch>
              <a:fillRect l="-27218" t="-65312" r="-32778" b="-73615"/>
            </a:stretch>
          </a:blipFill>
          <a:ln w="38100" cap="sq">
            <a:solidFill>
              <a:srgbClr val="000000"/>
            </a:solidFill>
            <a:prstDash val="solid"/>
            <a:miter/>
          </a:ln>
        </p:spPr>
      </p:sp>
      <p:sp>
        <p:nvSpPr>
          <p:cNvPr name="TextBox 17" id="17"/>
          <p:cNvSpPr txBox="true"/>
          <p:nvPr/>
        </p:nvSpPr>
        <p:spPr>
          <a:xfrm rot="0">
            <a:off x="12696751" y="6304436"/>
            <a:ext cx="1940000" cy="762000"/>
          </a:xfrm>
          <a:prstGeom prst="rect">
            <a:avLst/>
          </a:prstGeom>
        </p:spPr>
        <p:txBody>
          <a:bodyPr anchor="t" rtlCol="false" tIns="0" lIns="0" bIns="0" rIns="0">
            <a:spAutoFit/>
          </a:bodyPr>
          <a:lstStyle/>
          <a:p>
            <a:pPr algn="l">
              <a:lnSpc>
                <a:spcPts val="3058"/>
              </a:lnSpc>
            </a:pPr>
            <a:r>
              <a:rPr lang="en-US" sz="2548" spc="101" b="true">
                <a:solidFill>
                  <a:srgbClr val="000000"/>
                </a:solidFill>
                <a:latin typeface="Arsenal Bold"/>
                <a:ea typeface="Arsenal Bold"/>
                <a:cs typeface="Arsenal Bold"/>
                <a:sym typeface="Arsenal Bold"/>
              </a:rPr>
              <a:t>Đánh giá và Trực quan</a:t>
            </a:r>
          </a:p>
        </p:txBody>
      </p:sp>
      <p:sp>
        <p:nvSpPr>
          <p:cNvPr name="Freeform 18" id="18"/>
          <p:cNvSpPr/>
          <p:nvPr/>
        </p:nvSpPr>
        <p:spPr>
          <a:xfrm flipH="false" flipV="false" rot="0">
            <a:off x="3485259" y="6444220"/>
            <a:ext cx="688521" cy="432907"/>
          </a:xfrm>
          <a:custGeom>
            <a:avLst/>
            <a:gdLst/>
            <a:ahLst/>
            <a:cxnLst/>
            <a:rect r="r" b="b" t="t" l="l"/>
            <a:pathLst>
              <a:path h="432907" w="688521">
                <a:moveTo>
                  <a:pt x="0" y="0"/>
                </a:moveTo>
                <a:lnTo>
                  <a:pt x="688520" y="0"/>
                </a:lnTo>
                <a:lnTo>
                  <a:pt x="688520" y="432907"/>
                </a:lnTo>
                <a:lnTo>
                  <a:pt x="0" y="43290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false" flipV="false" rot="0">
            <a:off x="6313877" y="6493744"/>
            <a:ext cx="688521" cy="432907"/>
          </a:xfrm>
          <a:custGeom>
            <a:avLst/>
            <a:gdLst/>
            <a:ahLst/>
            <a:cxnLst/>
            <a:rect r="r" b="b" t="t" l="l"/>
            <a:pathLst>
              <a:path h="432907" w="688521">
                <a:moveTo>
                  <a:pt x="0" y="0"/>
                </a:moveTo>
                <a:lnTo>
                  <a:pt x="688520" y="0"/>
                </a:lnTo>
                <a:lnTo>
                  <a:pt x="688520" y="432907"/>
                </a:lnTo>
                <a:lnTo>
                  <a:pt x="0" y="43290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0" id="20"/>
          <p:cNvSpPr/>
          <p:nvPr/>
        </p:nvSpPr>
        <p:spPr>
          <a:xfrm flipH="false" flipV="false" rot="0">
            <a:off x="9144000" y="6468982"/>
            <a:ext cx="688521" cy="432907"/>
          </a:xfrm>
          <a:custGeom>
            <a:avLst/>
            <a:gdLst/>
            <a:ahLst/>
            <a:cxnLst/>
            <a:rect r="r" b="b" t="t" l="l"/>
            <a:pathLst>
              <a:path h="432907" w="688521">
                <a:moveTo>
                  <a:pt x="0" y="0"/>
                </a:moveTo>
                <a:lnTo>
                  <a:pt x="688521" y="0"/>
                </a:lnTo>
                <a:lnTo>
                  <a:pt x="688521" y="432907"/>
                </a:lnTo>
                <a:lnTo>
                  <a:pt x="0" y="43290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false" flipV="false" rot="0">
            <a:off x="11945940" y="6468982"/>
            <a:ext cx="688521" cy="432907"/>
          </a:xfrm>
          <a:custGeom>
            <a:avLst/>
            <a:gdLst/>
            <a:ahLst/>
            <a:cxnLst/>
            <a:rect r="r" b="b" t="t" l="l"/>
            <a:pathLst>
              <a:path h="432907" w="688521">
                <a:moveTo>
                  <a:pt x="0" y="0"/>
                </a:moveTo>
                <a:lnTo>
                  <a:pt x="688521" y="0"/>
                </a:lnTo>
                <a:lnTo>
                  <a:pt x="688521" y="432907"/>
                </a:lnTo>
                <a:lnTo>
                  <a:pt x="0" y="43290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FE0DF"/>
        </a:solidFill>
      </p:bgPr>
    </p:bg>
    <p:spTree>
      <p:nvGrpSpPr>
        <p:cNvPr id="1" name=""/>
        <p:cNvGrpSpPr/>
        <p:nvPr/>
      </p:nvGrpSpPr>
      <p:grpSpPr>
        <a:xfrm>
          <a:off x="0" y="0"/>
          <a:ext cx="0" cy="0"/>
          <a:chOff x="0" y="0"/>
          <a:chExt cx="0" cy="0"/>
        </a:xfrm>
      </p:grpSpPr>
      <p:sp>
        <p:nvSpPr>
          <p:cNvPr name="Freeform 2" id="2"/>
          <p:cNvSpPr/>
          <p:nvPr/>
        </p:nvSpPr>
        <p:spPr>
          <a:xfrm flipH="false" flipV="false" rot="-9966245">
            <a:off x="-15523898" y="7340566"/>
            <a:ext cx="18146740" cy="11877866"/>
          </a:xfrm>
          <a:custGeom>
            <a:avLst/>
            <a:gdLst/>
            <a:ahLst/>
            <a:cxnLst/>
            <a:rect r="r" b="b" t="t" l="l"/>
            <a:pathLst>
              <a:path h="11877866" w="18146740">
                <a:moveTo>
                  <a:pt x="0" y="0"/>
                </a:moveTo>
                <a:lnTo>
                  <a:pt x="18146740" y="0"/>
                </a:lnTo>
                <a:lnTo>
                  <a:pt x="18146740" y="11877866"/>
                </a:lnTo>
                <a:lnTo>
                  <a:pt x="0" y="11877866"/>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253446">
            <a:off x="1422438" y="-14074312"/>
            <a:ext cx="11325564" cy="18118576"/>
          </a:xfrm>
          <a:custGeom>
            <a:avLst/>
            <a:gdLst/>
            <a:ahLst/>
            <a:cxnLst/>
            <a:rect r="r" b="b" t="t" l="l"/>
            <a:pathLst>
              <a:path h="18118576" w="11325564">
                <a:moveTo>
                  <a:pt x="0" y="0"/>
                </a:moveTo>
                <a:lnTo>
                  <a:pt x="11325564" y="0"/>
                </a:lnTo>
                <a:lnTo>
                  <a:pt x="11325564" y="18118577"/>
                </a:lnTo>
                <a:lnTo>
                  <a:pt x="0" y="18118577"/>
                </a:lnTo>
                <a:lnTo>
                  <a:pt x="0" y="0"/>
                </a:lnTo>
                <a:close/>
              </a:path>
            </a:pathLst>
          </a:custGeom>
          <a:blipFill>
            <a:blip r:embed="rId4"/>
            <a:stretch>
              <a:fillRect l="-13991" t="0" r="-13991" b="0"/>
            </a:stretch>
          </a:blipFill>
        </p:spPr>
      </p:sp>
      <p:sp>
        <p:nvSpPr>
          <p:cNvPr name="Freeform 4" id="4"/>
          <p:cNvSpPr/>
          <p:nvPr/>
        </p:nvSpPr>
        <p:spPr>
          <a:xfrm flipH="false" flipV="false" rot="1855628">
            <a:off x="-1027610" y="117065"/>
            <a:ext cx="2817219" cy="2465067"/>
          </a:xfrm>
          <a:custGeom>
            <a:avLst/>
            <a:gdLst/>
            <a:ahLst/>
            <a:cxnLst/>
            <a:rect r="r" b="b" t="t" l="l"/>
            <a:pathLst>
              <a:path h="2465067" w="2817219">
                <a:moveTo>
                  <a:pt x="0" y="0"/>
                </a:moveTo>
                <a:lnTo>
                  <a:pt x="2817220" y="0"/>
                </a:lnTo>
                <a:lnTo>
                  <a:pt x="2817220" y="2465067"/>
                </a:lnTo>
                <a:lnTo>
                  <a:pt x="0" y="2465067"/>
                </a:lnTo>
                <a:lnTo>
                  <a:pt x="0" y="0"/>
                </a:lnTo>
                <a:close/>
              </a:path>
            </a:pathLst>
          </a:custGeom>
          <a:blipFill>
            <a:blip r:embed="rId5">
              <a:alphaModFix amt="40000"/>
            </a:blip>
            <a:stretch>
              <a:fillRect l="0" t="0" r="0" b="0"/>
            </a:stretch>
          </a:blipFill>
        </p:spPr>
      </p:sp>
      <p:sp>
        <p:nvSpPr>
          <p:cNvPr name="Freeform 5" id="5"/>
          <p:cNvSpPr/>
          <p:nvPr/>
        </p:nvSpPr>
        <p:spPr>
          <a:xfrm flipH="false" flipV="false" rot="0">
            <a:off x="1135705" y="1637847"/>
            <a:ext cx="13805752" cy="7765736"/>
          </a:xfrm>
          <a:custGeom>
            <a:avLst/>
            <a:gdLst/>
            <a:ahLst/>
            <a:cxnLst/>
            <a:rect r="r" b="b" t="t" l="l"/>
            <a:pathLst>
              <a:path h="7765736" w="13805752">
                <a:moveTo>
                  <a:pt x="0" y="0"/>
                </a:moveTo>
                <a:lnTo>
                  <a:pt x="13805752" y="0"/>
                </a:lnTo>
                <a:lnTo>
                  <a:pt x="13805752" y="7765736"/>
                </a:lnTo>
                <a:lnTo>
                  <a:pt x="0" y="7765736"/>
                </a:lnTo>
                <a:lnTo>
                  <a:pt x="0" y="0"/>
                </a:lnTo>
                <a:close/>
              </a:path>
            </a:pathLst>
          </a:custGeom>
          <a:blipFill>
            <a:blip r:embed="rId6">
              <a:extLst>
                <a:ext uri="{96DAC541-7B7A-43D3-8B79-37D633B846F1}">
                  <asvg:svgBlip xmlns:asvg="http://schemas.microsoft.com/office/drawing/2016/SVG/main" r:embed="rId7"/>
                </a:ext>
              </a:extLst>
            </a:blip>
            <a:stretch>
              <a:fillRect l="-27218" t="-65312" r="-32778" b="-73615"/>
            </a:stretch>
          </a:blipFill>
        </p:spPr>
      </p:sp>
      <p:sp>
        <p:nvSpPr>
          <p:cNvPr name="Freeform 6" id="6"/>
          <p:cNvSpPr/>
          <p:nvPr/>
        </p:nvSpPr>
        <p:spPr>
          <a:xfrm flipH="false" flipV="false" rot="0">
            <a:off x="2222793" y="6755890"/>
            <a:ext cx="2165270" cy="1217965"/>
          </a:xfrm>
          <a:custGeom>
            <a:avLst/>
            <a:gdLst/>
            <a:ahLst/>
            <a:cxnLst/>
            <a:rect r="r" b="b" t="t" l="l"/>
            <a:pathLst>
              <a:path h="1217965" w="2165270">
                <a:moveTo>
                  <a:pt x="0" y="0"/>
                </a:moveTo>
                <a:lnTo>
                  <a:pt x="2165271" y="0"/>
                </a:lnTo>
                <a:lnTo>
                  <a:pt x="2165271" y="1217965"/>
                </a:lnTo>
                <a:lnTo>
                  <a:pt x="0" y="1217965"/>
                </a:lnTo>
                <a:lnTo>
                  <a:pt x="0" y="0"/>
                </a:lnTo>
                <a:close/>
              </a:path>
            </a:pathLst>
          </a:custGeom>
          <a:blipFill>
            <a:blip r:embed="rId8">
              <a:extLst>
                <a:ext uri="{96DAC541-7B7A-43D3-8B79-37D633B846F1}">
                  <asvg:svgBlip xmlns:asvg="http://schemas.microsoft.com/office/drawing/2016/SVG/main" r:embed="rId9"/>
                </a:ext>
              </a:extLst>
            </a:blip>
            <a:stretch>
              <a:fillRect l="-27218" t="-65312" r="-32778" b="-73615"/>
            </a:stretch>
          </a:blipFill>
          <a:ln w="38100" cap="sq">
            <a:solidFill>
              <a:srgbClr val="000000"/>
            </a:solidFill>
            <a:prstDash val="solid"/>
            <a:miter/>
          </a:ln>
        </p:spPr>
      </p:sp>
      <p:sp>
        <p:nvSpPr>
          <p:cNvPr name="Freeform 7" id="7"/>
          <p:cNvSpPr/>
          <p:nvPr/>
        </p:nvSpPr>
        <p:spPr>
          <a:xfrm flipH="false" flipV="false" rot="0">
            <a:off x="5026470" y="6755890"/>
            <a:ext cx="2165270" cy="1217965"/>
          </a:xfrm>
          <a:custGeom>
            <a:avLst/>
            <a:gdLst/>
            <a:ahLst/>
            <a:cxnLst/>
            <a:rect r="r" b="b" t="t" l="l"/>
            <a:pathLst>
              <a:path h="1217965" w="2165270">
                <a:moveTo>
                  <a:pt x="0" y="0"/>
                </a:moveTo>
                <a:lnTo>
                  <a:pt x="2165270" y="0"/>
                </a:lnTo>
                <a:lnTo>
                  <a:pt x="2165270" y="1217965"/>
                </a:lnTo>
                <a:lnTo>
                  <a:pt x="0" y="1217965"/>
                </a:lnTo>
                <a:lnTo>
                  <a:pt x="0" y="0"/>
                </a:lnTo>
                <a:close/>
              </a:path>
            </a:pathLst>
          </a:custGeom>
          <a:blipFill>
            <a:blip r:embed="rId8">
              <a:extLst>
                <a:ext uri="{96DAC541-7B7A-43D3-8B79-37D633B846F1}">
                  <asvg:svgBlip xmlns:asvg="http://schemas.microsoft.com/office/drawing/2016/SVG/main" r:embed="rId9"/>
                </a:ext>
              </a:extLst>
            </a:blip>
            <a:stretch>
              <a:fillRect l="-27218" t="-65312" r="-32778" b="-73615"/>
            </a:stretch>
          </a:blipFill>
          <a:ln w="38100" cap="sq">
            <a:solidFill>
              <a:srgbClr val="000000"/>
            </a:solidFill>
            <a:prstDash val="solid"/>
            <a:miter/>
          </a:ln>
        </p:spPr>
      </p:sp>
      <p:sp>
        <p:nvSpPr>
          <p:cNvPr name="TextBox 8" id="8"/>
          <p:cNvSpPr txBox="true"/>
          <p:nvPr/>
        </p:nvSpPr>
        <p:spPr>
          <a:xfrm rot="0">
            <a:off x="5674170" y="7114132"/>
            <a:ext cx="1823683" cy="413312"/>
          </a:xfrm>
          <a:prstGeom prst="rect">
            <a:avLst/>
          </a:prstGeom>
        </p:spPr>
        <p:txBody>
          <a:bodyPr anchor="t" rtlCol="false" tIns="0" lIns="0" bIns="0" rIns="0">
            <a:spAutoFit/>
          </a:bodyPr>
          <a:lstStyle/>
          <a:p>
            <a:pPr algn="l">
              <a:lnSpc>
                <a:spcPts val="3221"/>
              </a:lnSpc>
            </a:pPr>
            <a:r>
              <a:rPr lang="en-US" sz="2684" spc="107" b="true">
                <a:solidFill>
                  <a:srgbClr val="000000"/>
                </a:solidFill>
                <a:latin typeface="Arsenal Bold"/>
                <a:ea typeface="Arsenal Bold"/>
                <a:cs typeface="Arsenal Bold"/>
                <a:sym typeface="Arsenal Bold"/>
              </a:rPr>
              <a:t>Xử lý</a:t>
            </a:r>
          </a:p>
        </p:txBody>
      </p:sp>
      <p:sp>
        <p:nvSpPr>
          <p:cNvPr name="Freeform 9" id="9"/>
          <p:cNvSpPr/>
          <p:nvPr/>
        </p:nvSpPr>
        <p:spPr>
          <a:xfrm flipH="false" flipV="false" rot="0">
            <a:off x="7829915" y="6731129"/>
            <a:ext cx="2209292" cy="1242726"/>
          </a:xfrm>
          <a:custGeom>
            <a:avLst/>
            <a:gdLst/>
            <a:ahLst/>
            <a:cxnLst/>
            <a:rect r="r" b="b" t="t" l="l"/>
            <a:pathLst>
              <a:path h="1242726" w="2209292">
                <a:moveTo>
                  <a:pt x="0" y="0"/>
                </a:moveTo>
                <a:lnTo>
                  <a:pt x="2209292" y="0"/>
                </a:lnTo>
                <a:lnTo>
                  <a:pt x="2209292" y="1242726"/>
                </a:lnTo>
                <a:lnTo>
                  <a:pt x="0" y="1242726"/>
                </a:lnTo>
                <a:lnTo>
                  <a:pt x="0" y="0"/>
                </a:lnTo>
                <a:close/>
              </a:path>
            </a:pathLst>
          </a:custGeom>
          <a:blipFill>
            <a:blip r:embed="rId8">
              <a:extLst>
                <a:ext uri="{96DAC541-7B7A-43D3-8B79-37D633B846F1}">
                  <asvg:svgBlip xmlns:asvg="http://schemas.microsoft.com/office/drawing/2016/SVG/main" r:embed="rId9"/>
                </a:ext>
              </a:extLst>
            </a:blip>
            <a:stretch>
              <a:fillRect l="-27218" t="-65312" r="-32778" b="-73615"/>
            </a:stretch>
          </a:blipFill>
          <a:ln w="38100" cap="sq">
            <a:solidFill>
              <a:srgbClr val="000000"/>
            </a:solidFill>
            <a:prstDash val="solid"/>
            <a:miter/>
          </a:ln>
        </p:spPr>
      </p:sp>
      <p:sp>
        <p:nvSpPr>
          <p:cNvPr name="Freeform 10" id="10"/>
          <p:cNvSpPr/>
          <p:nvPr/>
        </p:nvSpPr>
        <p:spPr>
          <a:xfrm flipH="false" flipV="false" rot="0">
            <a:off x="4337949" y="7123657"/>
            <a:ext cx="688521" cy="432907"/>
          </a:xfrm>
          <a:custGeom>
            <a:avLst/>
            <a:gdLst/>
            <a:ahLst/>
            <a:cxnLst/>
            <a:rect r="r" b="b" t="t" l="l"/>
            <a:pathLst>
              <a:path h="432907" w="688521">
                <a:moveTo>
                  <a:pt x="0" y="0"/>
                </a:moveTo>
                <a:lnTo>
                  <a:pt x="688521" y="0"/>
                </a:lnTo>
                <a:lnTo>
                  <a:pt x="688521" y="432908"/>
                </a:lnTo>
                <a:lnTo>
                  <a:pt x="0" y="43290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7166567" y="7173181"/>
            <a:ext cx="688521" cy="432907"/>
          </a:xfrm>
          <a:custGeom>
            <a:avLst/>
            <a:gdLst/>
            <a:ahLst/>
            <a:cxnLst/>
            <a:rect r="r" b="b" t="t" l="l"/>
            <a:pathLst>
              <a:path h="432907" w="688521">
                <a:moveTo>
                  <a:pt x="0" y="0"/>
                </a:moveTo>
                <a:lnTo>
                  <a:pt x="688521" y="0"/>
                </a:lnTo>
                <a:lnTo>
                  <a:pt x="688521" y="432907"/>
                </a:lnTo>
                <a:lnTo>
                  <a:pt x="0" y="43290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2" id="12"/>
          <p:cNvSpPr txBox="true"/>
          <p:nvPr/>
        </p:nvSpPr>
        <p:spPr>
          <a:xfrm rot="0">
            <a:off x="1028700" y="320899"/>
            <a:ext cx="9784150" cy="1028700"/>
          </a:xfrm>
          <a:prstGeom prst="rect">
            <a:avLst/>
          </a:prstGeom>
        </p:spPr>
        <p:txBody>
          <a:bodyPr anchor="t" rtlCol="false" tIns="0" lIns="0" bIns="0" rIns="0">
            <a:spAutoFit/>
          </a:bodyPr>
          <a:lstStyle/>
          <a:p>
            <a:pPr algn="l">
              <a:lnSpc>
                <a:spcPts val="8198"/>
              </a:lnSpc>
            </a:pPr>
            <a:r>
              <a:rPr lang="en-US" b="true" sz="6831" spc="273">
                <a:solidFill>
                  <a:srgbClr val="B22222"/>
                </a:solidFill>
                <a:latin typeface="Arsenal Bold"/>
                <a:ea typeface="Arsenal Bold"/>
                <a:cs typeface="Arsenal Bold"/>
                <a:sym typeface="Arsenal Bold"/>
              </a:rPr>
              <a:t>XỬ LÝ DỮ LIỆU</a:t>
            </a:r>
          </a:p>
        </p:txBody>
      </p:sp>
      <p:sp>
        <p:nvSpPr>
          <p:cNvPr name="TextBox 13" id="13"/>
          <p:cNvSpPr txBox="true"/>
          <p:nvPr/>
        </p:nvSpPr>
        <p:spPr>
          <a:xfrm rot="0">
            <a:off x="1750948" y="2167240"/>
            <a:ext cx="12591931" cy="3744738"/>
          </a:xfrm>
          <a:prstGeom prst="rect">
            <a:avLst/>
          </a:prstGeom>
        </p:spPr>
        <p:txBody>
          <a:bodyPr anchor="t" rtlCol="false" tIns="0" lIns="0" bIns="0" rIns="0">
            <a:spAutoFit/>
          </a:bodyPr>
          <a:lstStyle/>
          <a:p>
            <a:pPr algn="l" marL="597205" indent="-298603" lvl="1">
              <a:lnSpc>
                <a:spcPts val="3319"/>
              </a:lnSpc>
              <a:buFont typeface="Arial"/>
              <a:buChar char="•"/>
            </a:pPr>
            <a:r>
              <a:rPr lang="en-US" b="true" sz="2766" spc="110">
                <a:solidFill>
                  <a:srgbClr val="000000"/>
                </a:solidFill>
                <a:latin typeface="Arsenal Bold"/>
                <a:ea typeface="Arsenal Bold"/>
                <a:cs typeface="Arsenal Bold"/>
                <a:sym typeface="Arsenal Bold"/>
              </a:rPr>
              <a:t>Mục đích: Làm sạch và chuẩn bị dữ liệu</a:t>
            </a:r>
          </a:p>
          <a:p>
            <a:pPr algn="l" marL="597205" indent="-298603" lvl="1">
              <a:lnSpc>
                <a:spcPts val="3319"/>
              </a:lnSpc>
              <a:buFont typeface="Arial"/>
              <a:buChar char="•"/>
            </a:pPr>
            <a:r>
              <a:rPr lang="en-US" b="true" sz="2766" spc="110">
                <a:solidFill>
                  <a:srgbClr val="000000"/>
                </a:solidFill>
                <a:latin typeface="Arsenal Bold"/>
                <a:ea typeface="Arsenal Bold"/>
                <a:cs typeface="Arsenal Bold"/>
                <a:sym typeface="Arsenal Bold"/>
              </a:rPr>
              <a:t>Nguồn dữ liệu: File CSV giá vàng (2013-2023) ( Gold Price (2013-2023).csv)</a:t>
            </a:r>
          </a:p>
          <a:p>
            <a:pPr algn="l" marL="597205" indent="-298603" lvl="1">
              <a:lnSpc>
                <a:spcPts val="3319"/>
              </a:lnSpc>
              <a:buFont typeface="Arial"/>
              <a:buChar char="•"/>
            </a:pPr>
            <a:r>
              <a:rPr lang="en-US" b="true" sz="2766" spc="110">
                <a:solidFill>
                  <a:srgbClr val="000000"/>
                </a:solidFill>
                <a:latin typeface="Arsenal Bold"/>
                <a:ea typeface="Arsenal Bold"/>
                <a:cs typeface="Arsenal Bold"/>
                <a:sym typeface="Arsenal Bold"/>
              </a:rPr>
              <a:t>Công cụ: PySpark, lưu trữ trên HDFS( hdfs://localhost:9000)</a:t>
            </a:r>
          </a:p>
          <a:p>
            <a:pPr algn="l" marL="597205" indent="-298603" lvl="1">
              <a:lnSpc>
                <a:spcPts val="3319"/>
              </a:lnSpc>
              <a:buFont typeface="Arial"/>
              <a:buChar char="•"/>
            </a:pPr>
            <a:r>
              <a:rPr lang="en-US" b="true" sz="2766" spc="110">
                <a:solidFill>
                  <a:srgbClr val="000000"/>
                </a:solidFill>
                <a:latin typeface="Arsenal Bold"/>
                <a:ea typeface="Arsenal Bold"/>
                <a:cs typeface="Arsenal Bold"/>
                <a:sym typeface="Arsenal Bold"/>
              </a:rPr>
              <a:t>Các bước xử lý:</a:t>
            </a:r>
          </a:p>
          <a:p>
            <a:pPr algn="l" marL="1194410" indent="-398137" lvl="2">
              <a:lnSpc>
                <a:spcPts val="3319"/>
              </a:lnSpc>
              <a:buFont typeface="Arial"/>
              <a:buChar char="⚬"/>
            </a:pPr>
            <a:r>
              <a:rPr lang="en-US" b="true" sz="2766" spc="110">
                <a:solidFill>
                  <a:srgbClr val="000000"/>
                </a:solidFill>
                <a:latin typeface="Arsenal Bold"/>
                <a:ea typeface="Arsenal Bold"/>
                <a:cs typeface="Arsenal Bold"/>
                <a:sym typeface="Arsenal Bold"/>
              </a:rPr>
              <a:t>Chuyển đổi cột Date sang định dạng ngày (object -&gt; datetime)</a:t>
            </a:r>
          </a:p>
          <a:p>
            <a:pPr algn="l" marL="1194410" indent="-398137" lvl="2">
              <a:lnSpc>
                <a:spcPts val="3319"/>
              </a:lnSpc>
              <a:buFont typeface="Arial"/>
              <a:buChar char="⚬"/>
            </a:pPr>
            <a:r>
              <a:rPr lang="en-US" b="true" sz="2766" spc="110">
                <a:solidFill>
                  <a:srgbClr val="000000"/>
                </a:solidFill>
                <a:latin typeface="Arsenal Bold"/>
                <a:ea typeface="Arsenal Bold"/>
                <a:cs typeface="Arsenal Bold"/>
                <a:sym typeface="Arsenal Bold"/>
              </a:rPr>
              <a:t>Loại bỏ cột không cần thiết (Vol. , Change %)</a:t>
            </a:r>
          </a:p>
          <a:p>
            <a:pPr algn="l" marL="1194410" indent="-398137" lvl="2">
              <a:lnSpc>
                <a:spcPts val="3319"/>
              </a:lnSpc>
              <a:buFont typeface="Arial"/>
              <a:buChar char="⚬"/>
            </a:pPr>
            <a:r>
              <a:rPr lang="en-US" b="true" sz="2766" spc="110">
                <a:solidFill>
                  <a:srgbClr val="000000"/>
                </a:solidFill>
                <a:latin typeface="Arsenal Bold"/>
                <a:ea typeface="Arsenal Bold"/>
                <a:cs typeface="Arsenal Bold"/>
                <a:sym typeface="Arsenal Bold"/>
              </a:rPr>
              <a:t>Chuyển đổi giá trị số, xử lý dấu phẩy</a:t>
            </a:r>
          </a:p>
          <a:p>
            <a:pPr algn="l" marL="1194410" indent="-398137" lvl="2">
              <a:lnSpc>
                <a:spcPts val="3319"/>
              </a:lnSpc>
              <a:buFont typeface="Arial"/>
              <a:buChar char="⚬"/>
            </a:pPr>
            <a:r>
              <a:rPr lang="en-US" b="true" sz="2766" spc="110">
                <a:solidFill>
                  <a:srgbClr val="000000"/>
                </a:solidFill>
                <a:latin typeface="Arsenal Bold"/>
                <a:ea typeface="Arsenal Bold"/>
                <a:cs typeface="Arsenal Bold"/>
                <a:sym typeface="Arsenal Bold"/>
              </a:rPr>
              <a:t>Kiểm tra giá trị trùng lặp, NaN</a:t>
            </a:r>
          </a:p>
          <a:p>
            <a:pPr algn="l" marL="1194410" indent="-398137" lvl="2">
              <a:lnSpc>
                <a:spcPts val="3319"/>
              </a:lnSpc>
              <a:buFont typeface="Arial"/>
              <a:buChar char="⚬"/>
            </a:pPr>
            <a:r>
              <a:rPr lang="en-US" b="true" sz="2766" spc="110">
                <a:solidFill>
                  <a:srgbClr val="000000"/>
                </a:solidFill>
                <a:latin typeface="Arsenal Bold"/>
                <a:ea typeface="Arsenal Bold"/>
                <a:cs typeface="Arsenal Bold"/>
                <a:sym typeface="Arsenal Bold"/>
              </a:rPr>
              <a:t>Lưu dữ liệu đã xử lý dưới dạng Parquet</a:t>
            </a:r>
          </a:p>
        </p:txBody>
      </p:sp>
      <p:sp>
        <p:nvSpPr>
          <p:cNvPr name="TextBox 14" id="14"/>
          <p:cNvSpPr txBox="true"/>
          <p:nvPr/>
        </p:nvSpPr>
        <p:spPr>
          <a:xfrm rot="0">
            <a:off x="2918535" y="7123657"/>
            <a:ext cx="773787" cy="432907"/>
          </a:xfrm>
          <a:prstGeom prst="rect">
            <a:avLst/>
          </a:prstGeom>
        </p:spPr>
        <p:txBody>
          <a:bodyPr anchor="t" rtlCol="false" tIns="0" lIns="0" bIns="0" rIns="0">
            <a:spAutoFit/>
          </a:bodyPr>
          <a:lstStyle/>
          <a:p>
            <a:pPr algn="l">
              <a:lnSpc>
                <a:spcPts val="3453"/>
              </a:lnSpc>
            </a:pPr>
            <a:r>
              <a:rPr lang="en-US" sz="2877" spc="115" b="true">
                <a:solidFill>
                  <a:srgbClr val="000000"/>
                </a:solidFill>
                <a:latin typeface="Arsenal Bold"/>
                <a:ea typeface="Arsenal Bold"/>
                <a:cs typeface="Arsenal Bold"/>
                <a:sym typeface="Arsenal Bold"/>
              </a:rPr>
              <a:t>CSV</a:t>
            </a:r>
          </a:p>
        </p:txBody>
      </p:sp>
      <p:sp>
        <p:nvSpPr>
          <p:cNvPr name="TextBox 15" id="15"/>
          <p:cNvSpPr txBox="true"/>
          <p:nvPr/>
        </p:nvSpPr>
        <p:spPr>
          <a:xfrm rot="0">
            <a:off x="7912946" y="7144061"/>
            <a:ext cx="2043229" cy="383384"/>
          </a:xfrm>
          <a:prstGeom prst="rect">
            <a:avLst/>
          </a:prstGeom>
        </p:spPr>
        <p:txBody>
          <a:bodyPr anchor="t" rtlCol="false" tIns="0" lIns="0" bIns="0" rIns="0">
            <a:spAutoFit/>
          </a:bodyPr>
          <a:lstStyle/>
          <a:p>
            <a:pPr algn="l">
              <a:lnSpc>
                <a:spcPts val="3058"/>
              </a:lnSpc>
            </a:pPr>
            <a:r>
              <a:rPr lang="en-US" sz="2548" spc="101" b="true">
                <a:solidFill>
                  <a:srgbClr val="000000"/>
                </a:solidFill>
                <a:latin typeface="Arsenal Bold"/>
                <a:ea typeface="Arsenal Bold"/>
                <a:cs typeface="Arsenal Bold"/>
                <a:sym typeface="Arsenal Bold"/>
              </a:rPr>
              <a:t>HDFS Parquet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FE0DF"/>
        </a:solidFill>
      </p:bgPr>
    </p:bg>
    <p:spTree>
      <p:nvGrpSpPr>
        <p:cNvPr id="1" name=""/>
        <p:cNvGrpSpPr/>
        <p:nvPr/>
      </p:nvGrpSpPr>
      <p:grpSpPr>
        <a:xfrm>
          <a:off x="0" y="0"/>
          <a:ext cx="0" cy="0"/>
          <a:chOff x="0" y="0"/>
          <a:chExt cx="0" cy="0"/>
        </a:xfrm>
      </p:grpSpPr>
      <p:sp>
        <p:nvSpPr>
          <p:cNvPr name="Freeform 2" id="2"/>
          <p:cNvSpPr/>
          <p:nvPr/>
        </p:nvSpPr>
        <p:spPr>
          <a:xfrm flipH="false" flipV="false" rot="-9966245">
            <a:off x="-15523898" y="7340566"/>
            <a:ext cx="18146740" cy="11877866"/>
          </a:xfrm>
          <a:custGeom>
            <a:avLst/>
            <a:gdLst/>
            <a:ahLst/>
            <a:cxnLst/>
            <a:rect r="r" b="b" t="t" l="l"/>
            <a:pathLst>
              <a:path h="11877866" w="18146740">
                <a:moveTo>
                  <a:pt x="0" y="0"/>
                </a:moveTo>
                <a:lnTo>
                  <a:pt x="18146740" y="0"/>
                </a:lnTo>
                <a:lnTo>
                  <a:pt x="18146740" y="11877866"/>
                </a:lnTo>
                <a:lnTo>
                  <a:pt x="0" y="11877866"/>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253446">
            <a:off x="1422438" y="-14074312"/>
            <a:ext cx="11325564" cy="18118576"/>
          </a:xfrm>
          <a:custGeom>
            <a:avLst/>
            <a:gdLst/>
            <a:ahLst/>
            <a:cxnLst/>
            <a:rect r="r" b="b" t="t" l="l"/>
            <a:pathLst>
              <a:path h="18118576" w="11325564">
                <a:moveTo>
                  <a:pt x="0" y="0"/>
                </a:moveTo>
                <a:lnTo>
                  <a:pt x="11325564" y="0"/>
                </a:lnTo>
                <a:lnTo>
                  <a:pt x="11325564" y="18118577"/>
                </a:lnTo>
                <a:lnTo>
                  <a:pt x="0" y="18118577"/>
                </a:lnTo>
                <a:lnTo>
                  <a:pt x="0" y="0"/>
                </a:lnTo>
                <a:close/>
              </a:path>
            </a:pathLst>
          </a:custGeom>
          <a:blipFill>
            <a:blip r:embed="rId4"/>
            <a:stretch>
              <a:fillRect l="-13991" t="0" r="-13991" b="0"/>
            </a:stretch>
          </a:blipFill>
        </p:spPr>
      </p:sp>
      <p:sp>
        <p:nvSpPr>
          <p:cNvPr name="Freeform 4" id="4"/>
          <p:cNvSpPr/>
          <p:nvPr/>
        </p:nvSpPr>
        <p:spPr>
          <a:xfrm flipH="false" flipV="false" rot="1855628">
            <a:off x="-1027610" y="117065"/>
            <a:ext cx="2817219" cy="2465067"/>
          </a:xfrm>
          <a:custGeom>
            <a:avLst/>
            <a:gdLst/>
            <a:ahLst/>
            <a:cxnLst/>
            <a:rect r="r" b="b" t="t" l="l"/>
            <a:pathLst>
              <a:path h="2465067" w="2817219">
                <a:moveTo>
                  <a:pt x="0" y="0"/>
                </a:moveTo>
                <a:lnTo>
                  <a:pt x="2817220" y="0"/>
                </a:lnTo>
                <a:lnTo>
                  <a:pt x="2817220" y="2465067"/>
                </a:lnTo>
                <a:lnTo>
                  <a:pt x="0" y="2465067"/>
                </a:lnTo>
                <a:lnTo>
                  <a:pt x="0" y="0"/>
                </a:lnTo>
                <a:close/>
              </a:path>
            </a:pathLst>
          </a:custGeom>
          <a:blipFill>
            <a:blip r:embed="rId5">
              <a:alphaModFix amt="40000"/>
            </a:blip>
            <a:stretch>
              <a:fillRect l="0" t="0" r="0" b="0"/>
            </a:stretch>
          </a:blipFill>
        </p:spPr>
      </p:sp>
      <p:sp>
        <p:nvSpPr>
          <p:cNvPr name="Freeform 5" id="5"/>
          <p:cNvSpPr/>
          <p:nvPr/>
        </p:nvSpPr>
        <p:spPr>
          <a:xfrm flipH="false" flipV="false" rot="0">
            <a:off x="1550127" y="1637847"/>
            <a:ext cx="13805752" cy="7765736"/>
          </a:xfrm>
          <a:custGeom>
            <a:avLst/>
            <a:gdLst/>
            <a:ahLst/>
            <a:cxnLst/>
            <a:rect r="r" b="b" t="t" l="l"/>
            <a:pathLst>
              <a:path h="7765736" w="13805752">
                <a:moveTo>
                  <a:pt x="0" y="0"/>
                </a:moveTo>
                <a:lnTo>
                  <a:pt x="13805753" y="0"/>
                </a:lnTo>
                <a:lnTo>
                  <a:pt x="13805753" y="7765736"/>
                </a:lnTo>
                <a:lnTo>
                  <a:pt x="0" y="7765736"/>
                </a:lnTo>
                <a:lnTo>
                  <a:pt x="0" y="0"/>
                </a:lnTo>
                <a:close/>
              </a:path>
            </a:pathLst>
          </a:custGeom>
          <a:blipFill>
            <a:blip r:embed="rId6">
              <a:extLst>
                <a:ext uri="{96DAC541-7B7A-43D3-8B79-37D633B846F1}">
                  <asvg:svgBlip xmlns:asvg="http://schemas.microsoft.com/office/drawing/2016/SVG/main" r:embed="rId7"/>
                </a:ext>
              </a:extLst>
            </a:blip>
            <a:stretch>
              <a:fillRect l="-27218" t="-65312" r="-32778" b="-73615"/>
            </a:stretch>
          </a:blipFill>
        </p:spPr>
      </p:sp>
      <p:sp>
        <p:nvSpPr>
          <p:cNvPr name="Freeform 6" id="6"/>
          <p:cNvSpPr/>
          <p:nvPr/>
        </p:nvSpPr>
        <p:spPr>
          <a:xfrm flipH="false" flipV="false" rot="0">
            <a:off x="4308630" y="1637847"/>
            <a:ext cx="8288748" cy="8356409"/>
          </a:xfrm>
          <a:custGeom>
            <a:avLst/>
            <a:gdLst/>
            <a:ahLst/>
            <a:cxnLst/>
            <a:rect r="r" b="b" t="t" l="l"/>
            <a:pathLst>
              <a:path h="8356409" w="8288748">
                <a:moveTo>
                  <a:pt x="0" y="0"/>
                </a:moveTo>
                <a:lnTo>
                  <a:pt x="8288747" y="0"/>
                </a:lnTo>
                <a:lnTo>
                  <a:pt x="8288747" y="8356409"/>
                </a:lnTo>
                <a:lnTo>
                  <a:pt x="0" y="8356409"/>
                </a:lnTo>
                <a:lnTo>
                  <a:pt x="0" y="0"/>
                </a:lnTo>
                <a:close/>
              </a:path>
            </a:pathLst>
          </a:custGeom>
          <a:blipFill>
            <a:blip r:embed="rId8"/>
            <a:stretch>
              <a:fillRect l="0" t="0" r="-659" b="0"/>
            </a:stretch>
          </a:blipFill>
        </p:spPr>
      </p:sp>
      <p:sp>
        <p:nvSpPr>
          <p:cNvPr name="TextBox 7" id="7"/>
          <p:cNvSpPr txBox="true"/>
          <p:nvPr/>
        </p:nvSpPr>
        <p:spPr>
          <a:xfrm rot="0">
            <a:off x="1028700" y="320899"/>
            <a:ext cx="9784150" cy="1028700"/>
          </a:xfrm>
          <a:prstGeom prst="rect">
            <a:avLst/>
          </a:prstGeom>
        </p:spPr>
        <p:txBody>
          <a:bodyPr anchor="t" rtlCol="false" tIns="0" lIns="0" bIns="0" rIns="0">
            <a:spAutoFit/>
          </a:bodyPr>
          <a:lstStyle/>
          <a:p>
            <a:pPr algn="l">
              <a:lnSpc>
                <a:spcPts val="8198"/>
              </a:lnSpc>
            </a:pPr>
            <a:r>
              <a:rPr lang="en-US" b="true" sz="6831" spc="273">
                <a:solidFill>
                  <a:srgbClr val="B22222"/>
                </a:solidFill>
                <a:latin typeface="Arsenal Bold"/>
                <a:ea typeface="Arsenal Bold"/>
                <a:cs typeface="Arsenal Bold"/>
                <a:sym typeface="Arsenal Bold"/>
              </a:rPr>
              <a:t>XỬ LÝ DỮ LIỆU</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FE0DF"/>
        </a:solidFill>
      </p:bgPr>
    </p:bg>
    <p:spTree>
      <p:nvGrpSpPr>
        <p:cNvPr id="1" name=""/>
        <p:cNvGrpSpPr/>
        <p:nvPr/>
      </p:nvGrpSpPr>
      <p:grpSpPr>
        <a:xfrm>
          <a:off x="0" y="0"/>
          <a:ext cx="0" cy="0"/>
          <a:chOff x="0" y="0"/>
          <a:chExt cx="0" cy="0"/>
        </a:xfrm>
      </p:grpSpPr>
      <p:sp>
        <p:nvSpPr>
          <p:cNvPr name="Freeform 2" id="2"/>
          <p:cNvSpPr/>
          <p:nvPr/>
        </p:nvSpPr>
        <p:spPr>
          <a:xfrm flipH="false" flipV="false" rot="-9966245">
            <a:off x="-15523898" y="7340566"/>
            <a:ext cx="18146740" cy="11877866"/>
          </a:xfrm>
          <a:custGeom>
            <a:avLst/>
            <a:gdLst/>
            <a:ahLst/>
            <a:cxnLst/>
            <a:rect r="r" b="b" t="t" l="l"/>
            <a:pathLst>
              <a:path h="11877866" w="18146740">
                <a:moveTo>
                  <a:pt x="0" y="0"/>
                </a:moveTo>
                <a:lnTo>
                  <a:pt x="18146740" y="0"/>
                </a:lnTo>
                <a:lnTo>
                  <a:pt x="18146740" y="11877866"/>
                </a:lnTo>
                <a:lnTo>
                  <a:pt x="0" y="11877866"/>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253446">
            <a:off x="1422438" y="-14074312"/>
            <a:ext cx="11325564" cy="18118576"/>
          </a:xfrm>
          <a:custGeom>
            <a:avLst/>
            <a:gdLst/>
            <a:ahLst/>
            <a:cxnLst/>
            <a:rect r="r" b="b" t="t" l="l"/>
            <a:pathLst>
              <a:path h="18118576" w="11325564">
                <a:moveTo>
                  <a:pt x="0" y="0"/>
                </a:moveTo>
                <a:lnTo>
                  <a:pt x="11325564" y="0"/>
                </a:lnTo>
                <a:lnTo>
                  <a:pt x="11325564" y="18118577"/>
                </a:lnTo>
                <a:lnTo>
                  <a:pt x="0" y="18118577"/>
                </a:lnTo>
                <a:lnTo>
                  <a:pt x="0" y="0"/>
                </a:lnTo>
                <a:close/>
              </a:path>
            </a:pathLst>
          </a:custGeom>
          <a:blipFill>
            <a:blip r:embed="rId4"/>
            <a:stretch>
              <a:fillRect l="-13991" t="0" r="-13991" b="0"/>
            </a:stretch>
          </a:blipFill>
        </p:spPr>
      </p:sp>
      <p:sp>
        <p:nvSpPr>
          <p:cNvPr name="Freeform 4" id="4"/>
          <p:cNvSpPr/>
          <p:nvPr/>
        </p:nvSpPr>
        <p:spPr>
          <a:xfrm flipH="false" flipV="false" rot="1855628">
            <a:off x="-1027610" y="117065"/>
            <a:ext cx="2817219" cy="2465067"/>
          </a:xfrm>
          <a:custGeom>
            <a:avLst/>
            <a:gdLst/>
            <a:ahLst/>
            <a:cxnLst/>
            <a:rect r="r" b="b" t="t" l="l"/>
            <a:pathLst>
              <a:path h="2465067" w="2817219">
                <a:moveTo>
                  <a:pt x="0" y="0"/>
                </a:moveTo>
                <a:lnTo>
                  <a:pt x="2817220" y="0"/>
                </a:lnTo>
                <a:lnTo>
                  <a:pt x="2817220" y="2465067"/>
                </a:lnTo>
                <a:lnTo>
                  <a:pt x="0" y="2465067"/>
                </a:lnTo>
                <a:lnTo>
                  <a:pt x="0" y="0"/>
                </a:lnTo>
                <a:close/>
              </a:path>
            </a:pathLst>
          </a:custGeom>
          <a:blipFill>
            <a:blip r:embed="rId5">
              <a:alphaModFix amt="40000"/>
            </a:blip>
            <a:stretch>
              <a:fillRect l="0" t="0" r="0" b="0"/>
            </a:stretch>
          </a:blipFill>
        </p:spPr>
      </p:sp>
      <p:sp>
        <p:nvSpPr>
          <p:cNvPr name="Freeform 5" id="5"/>
          <p:cNvSpPr/>
          <p:nvPr/>
        </p:nvSpPr>
        <p:spPr>
          <a:xfrm flipH="false" flipV="false" rot="0">
            <a:off x="1135705" y="1637847"/>
            <a:ext cx="13805752" cy="7765736"/>
          </a:xfrm>
          <a:custGeom>
            <a:avLst/>
            <a:gdLst/>
            <a:ahLst/>
            <a:cxnLst/>
            <a:rect r="r" b="b" t="t" l="l"/>
            <a:pathLst>
              <a:path h="7765736" w="13805752">
                <a:moveTo>
                  <a:pt x="0" y="0"/>
                </a:moveTo>
                <a:lnTo>
                  <a:pt x="13805752" y="0"/>
                </a:lnTo>
                <a:lnTo>
                  <a:pt x="13805752" y="7765736"/>
                </a:lnTo>
                <a:lnTo>
                  <a:pt x="0" y="7765736"/>
                </a:lnTo>
                <a:lnTo>
                  <a:pt x="0" y="0"/>
                </a:lnTo>
                <a:close/>
              </a:path>
            </a:pathLst>
          </a:custGeom>
          <a:blipFill>
            <a:blip r:embed="rId6">
              <a:extLst>
                <a:ext uri="{96DAC541-7B7A-43D3-8B79-37D633B846F1}">
                  <asvg:svgBlip xmlns:asvg="http://schemas.microsoft.com/office/drawing/2016/SVG/main" r:embed="rId7"/>
                </a:ext>
              </a:extLst>
            </a:blip>
            <a:stretch>
              <a:fillRect l="-27218" t="-65312" r="-32778" b="-73615"/>
            </a:stretch>
          </a:blipFill>
        </p:spPr>
      </p:sp>
      <p:sp>
        <p:nvSpPr>
          <p:cNvPr name="TextBox 6" id="6"/>
          <p:cNvSpPr txBox="true"/>
          <p:nvPr/>
        </p:nvSpPr>
        <p:spPr>
          <a:xfrm rot="0">
            <a:off x="1750948" y="2167240"/>
            <a:ext cx="11552634" cy="4191000"/>
          </a:xfrm>
          <a:prstGeom prst="rect">
            <a:avLst/>
          </a:prstGeom>
        </p:spPr>
        <p:txBody>
          <a:bodyPr anchor="t" rtlCol="false" tIns="0" lIns="0" bIns="0" rIns="0">
            <a:spAutoFit/>
          </a:bodyPr>
          <a:lstStyle/>
          <a:p>
            <a:pPr algn="l">
              <a:lnSpc>
                <a:spcPts val="3319"/>
              </a:lnSpc>
            </a:pPr>
          </a:p>
          <a:p>
            <a:pPr algn="l" marL="597205" indent="-298603" lvl="1">
              <a:lnSpc>
                <a:spcPts val="3319"/>
              </a:lnSpc>
              <a:buFont typeface="Arial"/>
              <a:buChar char="•"/>
            </a:pPr>
            <a:r>
              <a:rPr lang="en-US" b="true" sz="2766" spc="110">
                <a:solidFill>
                  <a:srgbClr val="000000"/>
                </a:solidFill>
                <a:latin typeface="Arsenal Bold"/>
                <a:ea typeface="Arsenal Bold"/>
                <a:cs typeface="Arsenal Bold"/>
                <a:sym typeface="Arsenal Bold"/>
              </a:rPr>
              <a:t>Mục đích: Chuẩn hóa dữ liệu và định dạng cho mô hình LSTM</a:t>
            </a:r>
          </a:p>
          <a:p>
            <a:pPr algn="l" marL="597205" indent="-298603" lvl="1">
              <a:lnSpc>
                <a:spcPts val="3319"/>
              </a:lnSpc>
              <a:buFont typeface="Arial"/>
              <a:buChar char="•"/>
            </a:pPr>
            <a:r>
              <a:rPr lang="en-US" b="true" sz="2766" spc="110">
                <a:solidFill>
                  <a:srgbClr val="000000"/>
                </a:solidFill>
                <a:latin typeface="Arsenal Bold"/>
                <a:ea typeface="Arsenal Bold"/>
                <a:cs typeface="Arsenal Bold"/>
                <a:sym typeface="Arsenal Bold"/>
              </a:rPr>
              <a:t>Chuẩn hóa: Sử dụng MinMaxScaler để đưa giá vàng về khoảng [0, 1]</a:t>
            </a:r>
          </a:p>
          <a:p>
            <a:pPr algn="l" marL="597205" indent="-298603" lvl="1">
              <a:lnSpc>
                <a:spcPts val="3319"/>
              </a:lnSpc>
              <a:buFont typeface="Arial"/>
              <a:buChar char="•"/>
            </a:pPr>
            <a:r>
              <a:rPr lang="en-US" b="true" sz="2766" spc="110">
                <a:solidFill>
                  <a:srgbClr val="000000"/>
                </a:solidFill>
                <a:latin typeface="Arsenal Bold"/>
                <a:ea typeface="Arsenal Bold"/>
                <a:cs typeface="Arsenal Bold"/>
                <a:sym typeface="Arsenal Bold"/>
              </a:rPr>
              <a:t>Chuẩn bị dữ liệu: </a:t>
            </a:r>
          </a:p>
          <a:p>
            <a:pPr algn="l" marL="1194411" indent="-398137" lvl="2">
              <a:lnSpc>
                <a:spcPts val="3319"/>
              </a:lnSpc>
              <a:buFont typeface="Arial"/>
              <a:buChar char="⚬"/>
            </a:pPr>
            <a:r>
              <a:rPr lang="en-US" b="true" sz="2766" spc="110">
                <a:solidFill>
                  <a:srgbClr val="000000"/>
                </a:solidFill>
                <a:latin typeface="Arsenal Bold"/>
                <a:ea typeface="Arsenal Bold"/>
                <a:cs typeface="Arsenal Bold"/>
                <a:sym typeface="Arsenal Bold"/>
              </a:rPr>
              <a:t>Window size: 30 ngày (dự đoán giá dựa trên 30 ngày trước).</a:t>
            </a:r>
          </a:p>
          <a:p>
            <a:pPr algn="l" marL="1194411" indent="-398137" lvl="2">
              <a:lnSpc>
                <a:spcPts val="3319"/>
              </a:lnSpc>
              <a:buFont typeface="Arial"/>
              <a:buChar char="⚬"/>
            </a:pPr>
            <a:r>
              <a:rPr lang="en-US" b="true" sz="2766" spc="110">
                <a:solidFill>
                  <a:srgbClr val="000000"/>
                </a:solidFill>
                <a:latin typeface="Arsenal Bold"/>
                <a:ea typeface="Arsenal Bold"/>
                <a:cs typeface="Arsenal Bold"/>
                <a:sym typeface="Arsenal Bold"/>
              </a:rPr>
              <a:t>Chia tập huấn luyện (2013-2021) và tập kiểm tra (2022)</a:t>
            </a:r>
          </a:p>
          <a:p>
            <a:pPr algn="l" marL="1194411" indent="-398137" lvl="2">
              <a:lnSpc>
                <a:spcPts val="3319"/>
              </a:lnSpc>
              <a:buFont typeface="Arial"/>
              <a:buChar char="⚬"/>
            </a:pPr>
            <a:r>
              <a:rPr lang="en-US" b="true" sz="2766" spc="110">
                <a:solidFill>
                  <a:srgbClr val="000000"/>
                </a:solidFill>
                <a:latin typeface="Arsenal Bold"/>
                <a:ea typeface="Arsenal Bold"/>
                <a:cs typeface="Arsenal Bold"/>
                <a:sym typeface="Arsenal Bold"/>
              </a:rPr>
              <a:t>Shape dữ liệu:</a:t>
            </a:r>
          </a:p>
          <a:p>
            <a:pPr algn="l" marL="1791616" indent="-447904" lvl="3">
              <a:lnSpc>
                <a:spcPts val="3319"/>
              </a:lnSpc>
              <a:buFont typeface="Arial"/>
              <a:buChar char="￭"/>
            </a:pPr>
            <a:r>
              <a:rPr lang="en-US" b="true" sz="2766" spc="110">
                <a:solidFill>
                  <a:srgbClr val="000000"/>
                </a:solidFill>
                <a:latin typeface="Arsenal Bold"/>
                <a:ea typeface="Arsenal Bold"/>
                <a:cs typeface="Arsenal Bold"/>
                <a:sym typeface="Arsenal Bold"/>
              </a:rPr>
              <a:t>X_train: (số mẫu, 30, 1)</a:t>
            </a:r>
          </a:p>
          <a:p>
            <a:pPr algn="l" marL="1791616" indent="-447904" lvl="3">
              <a:lnSpc>
                <a:spcPts val="3319"/>
              </a:lnSpc>
              <a:buFont typeface="Arial"/>
              <a:buChar char="￭"/>
            </a:pPr>
            <a:r>
              <a:rPr lang="en-US" b="true" sz="2766" spc="110">
                <a:solidFill>
                  <a:srgbClr val="000000"/>
                </a:solidFill>
                <a:latin typeface="Arsenal Bold"/>
                <a:ea typeface="Arsenal Bold"/>
                <a:cs typeface="Arsenal Bold"/>
                <a:sym typeface="Arsenal Bold"/>
              </a:rPr>
              <a:t>y_train: (số mẫu, 1)</a:t>
            </a:r>
          </a:p>
          <a:p>
            <a:pPr algn="l" marL="1791616" indent="-447904" lvl="3">
              <a:lnSpc>
                <a:spcPts val="3319"/>
              </a:lnSpc>
              <a:buFont typeface="Arial"/>
              <a:buChar char="￭"/>
            </a:pPr>
            <a:r>
              <a:rPr lang="en-US" b="true" sz="2766" spc="110">
                <a:solidFill>
                  <a:srgbClr val="000000"/>
                </a:solidFill>
                <a:latin typeface="Arsenal Bold"/>
                <a:ea typeface="Arsenal Bold"/>
                <a:cs typeface="Arsenal Bold"/>
                <a:sym typeface="Arsenal Bold"/>
              </a:rPr>
              <a:t>X_test, y_test</a:t>
            </a:r>
          </a:p>
        </p:txBody>
      </p:sp>
      <p:sp>
        <p:nvSpPr>
          <p:cNvPr name="Freeform 7" id="7"/>
          <p:cNvSpPr/>
          <p:nvPr/>
        </p:nvSpPr>
        <p:spPr>
          <a:xfrm flipH="false" flipV="false" rot="0">
            <a:off x="3394675" y="6602234"/>
            <a:ext cx="7381091" cy="2452952"/>
          </a:xfrm>
          <a:custGeom>
            <a:avLst/>
            <a:gdLst/>
            <a:ahLst/>
            <a:cxnLst/>
            <a:rect r="r" b="b" t="t" l="l"/>
            <a:pathLst>
              <a:path h="2452952" w="7381091">
                <a:moveTo>
                  <a:pt x="0" y="0"/>
                </a:moveTo>
                <a:lnTo>
                  <a:pt x="7381090" y="0"/>
                </a:lnTo>
                <a:lnTo>
                  <a:pt x="7381090" y="2452951"/>
                </a:lnTo>
                <a:lnTo>
                  <a:pt x="0" y="2452951"/>
                </a:lnTo>
                <a:lnTo>
                  <a:pt x="0" y="0"/>
                </a:lnTo>
                <a:close/>
              </a:path>
            </a:pathLst>
          </a:custGeom>
          <a:blipFill>
            <a:blip r:embed="rId8"/>
            <a:stretch>
              <a:fillRect l="0" t="0" r="-21952" b="0"/>
            </a:stretch>
          </a:blipFill>
        </p:spPr>
      </p:sp>
      <p:sp>
        <p:nvSpPr>
          <p:cNvPr name="TextBox 8" id="8"/>
          <p:cNvSpPr txBox="true"/>
          <p:nvPr/>
        </p:nvSpPr>
        <p:spPr>
          <a:xfrm rot="0">
            <a:off x="1028700" y="320899"/>
            <a:ext cx="15348912" cy="1028700"/>
          </a:xfrm>
          <a:prstGeom prst="rect">
            <a:avLst/>
          </a:prstGeom>
        </p:spPr>
        <p:txBody>
          <a:bodyPr anchor="t" rtlCol="false" tIns="0" lIns="0" bIns="0" rIns="0">
            <a:spAutoFit/>
          </a:bodyPr>
          <a:lstStyle/>
          <a:p>
            <a:pPr algn="l">
              <a:lnSpc>
                <a:spcPts val="8198"/>
              </a:lnSpc>
            </a:pPr>
            <a:r>
              <a:rPr lang="en-US" b="true" sz="6831" spc="273">
                <a:solidFill>
                  <a:srgbClr val="B22222"/>
                </a:solidFill>
                <a:latin typeface="Arsenal Bold"/>
                <a:ea typeface="Arsenal Bold"/>
                <a:cs typeface="Arsenal Bold"/>
                <a:sym typeface="Arsenal Bold"/>
              </a:rPr>
              <a:t>CHUẨN HÓA VÀ PHÂN CHIA DỮ LIỆU</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FE0DF"/>
        </a:solidFill>
      </p:bgPr>
    </p:bg>
    <p:spTree>
      <p:nvGrpSpPr>
        <p:cNvPr id="1" name=""/>
        <p:cNvGrpSpPr/>
        <p:nvPr/>
      </p:nvGrpSpPr>
      <p:grpSpPr>
        <a:xfrm>
          <a:off x="0" y="0"/>
          <a:ext cx="0" cy="0"/>
          <a:chOff x="0" y="0"/>
          <a:chExt cx="0" cy="0"/>
        </a:xfrm>
      </p:grpSpPr>
      <p:sp>
        <p:nvSpPr>
          <p:cNvPr name="Freeform 2" id="2"/>
          <p:cNvSpPr/>
          <p:nvPr/>
        </p:nvSpPr>
        <p:spPr>
          <a:xfrm flipH="false" flipV="false" rot="-9966245">
            <a:off x="-10819462" y="-2281064"/>
            <a:ext cx="18146740" cy="11877866"/>
          </a:xfrm>
          <a:custGeom>
            <a:avLst/>
            <a:gdLst/>
            <a:ahLst/>
            <a:cxnLst/>
            <a:rect r="r" b="b" t="t" l="l"/>
            <a:pathLst>
              <a:path h="11877866" w="18146740">
                <a:moveTo>
                  <a:pt x="0" y="0"/>
                </a:moveTo>
                <a:lnTo>
                  <a:pt x="18146740" y="0"/>
                </a:lnTo>
                <a:lnTo>
                  <a:pt x="18146740" y="11877866"/>
                </a:lnTo>
                <a:lnTo>
                  <a:pt x="0" y="11877866"/>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01944">
            <a:off x="-3597078" y="-4272533"/>
            <a:ext cx="11069779" cy="7804194"/>
          </a:xfrm>
          <a:custGeom>
            <a:avLst/>
            <a:gdLst/>
            <a:ahLst/>
            <a:cxnLst/>
            <a:rect r="r" b="b" t="t" l="l"/>
            <a:pathLst>
              <a:path h="7804194" w="11069779">
                <a:moveTo>
                  <a:pt x="0" y="0"/>
                </a:moveTo>
                <a:lnTo>
                  <a:pt x="11069779" y="0"/>
                </a:lnTo>
                <a:lnTo>
                  <a:pt x="11069779" y="7804194"/>
                </a:lnTo>
                <a:lnTo>
                  <a:pt x="0" y="7804194"/>
                </a:lnTo>
                <a:lnTo>
                  <a:pt x="0" y="0"/>
                </a:lnTo>
                <a:close/>
              </a:path>
            </a:pathLst>
          </a:custGeom>
          <a:blipFill>
            <a:blip r:embed="rId4">
              <a:alphaModFix amt="3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854399">
            <a:off x="232258" y="9195501"/>
            <a:ext cx="3430156" cy="3001386"/>
          </a:xfrm>
          <a:custGeom>
            <a:avLst/>
            <a:gdLst/>
            <a:ahLst/>
            <a:cxnLst/>
            <a:rect r="r" b="b" t="t" l="l"/>
            <a:pathLst>
              <a:path h="3001386" w="3430156">
                <a:moveTo>
                  <a:pt x="0" y="0"/>
                </a:moveTo>
                <a:lnTo>
                  <a:pt x="3430156" y="0"/>
                </a:lnTo>
                <a:lnTo>
                  <a:pt x="3430156" y="3001386"/>
                </a:lnTo>
                <a:lnTo>
                  <a:pt x="0" y="3001386"/>
                </a:lnTo>
                <a:lnTo>
                  <a:pt x="0" y="0"/>
                </a:lnTo>
                <a:close/>
              </a:path>
            </a:pathLst>
          </a:custGeom>
          <a:blipFill>
            <a:blip r:embed="rId6">
              <a:alphaModFix amt="40000"/>
            </a:blip>
            <a:stretch>
              <a:fillRect l="0" t="0" r="0" b="0"/>
            </a:stretch>
          </a:blipFill>
        </p:spPr>
      </p:sp>
      <p:sp>
        <p:nvSpPr>
          <p:cNvPr name="Freeform 5" id="5"/>
          <p:cNvSpPr/>
          <p:nvPr/>
        </p:nvSpPr>
        <p:spPr>
          <a:xfrm flipH="false" flipV="false" rot="0">
            <a:off x="1028700" y="2883248"/>
            <a:ext cx="16230600" cy="6492240"/>
          </a:xfrm>
          <a:custGeom>
            <a:avLst/>
            <a:gdLst/>
            <a:ahLst/>
            <a:cxnLst/>
            <a:rect r="r" b="b" t="t" l="l"/>
            <a:pathLst>
              <a:path h="6492240" w="16230600">
                <a:moveTo>
                  <a:pt x="0" y="0"/>
                </a:moveTo>
                <a:lnTo>
                  <a:pt x="16230600" y="0"/>
                </a:lnTo>
                <a:lnTo>
                  <a:pt x="16230600" y="6492240"/>
                </a:lnTo>
                <a:lnTo>
                  <a:pt x="0" y="6492240"/>
                </a:lnTo>
                <a:lnTo>
                  <a:pt x="0" y="0"/>
                </a:lnTo>
                <a:close/>
              </a:path>
            </a:pathLst>
          </a:custGeom>
          <a:blipFill>
            <a:blip r:embed="rId7"/>
            <a:stretch>
              <a:fillRect l="0" t="0" r="0" b="0"/>
            </a:stretch>
          </a:blipFill>
        </p:spPr>
      </p:sp>
      <p:sp>
        <p:nvSpPr>
          <p:cNvPr name="TextBox 6" id="6"/>
          <p:cNvSpPr txBox="true"/>
          <p:nvPr/>
        </p:nvSpPr>
        <p:spPr>
          <a:xfrm rot="0">
            <a:off x="682976" y="355116"/>
            <a:ext cx="8636174" cy="1028700"/>
          </a:xfrm>
          <a:prstGeom prst="rect">
            <a:avLst/>
          </a:prstGeom>
        </p:spPr>
        <p:txBody>
          <a:bodyPr anchor="t" rtlCol="false" tIns="0" lIns="0" bIns="0" rIns="0">
            <a:spAutoFit/>
          </a:bodyPr>
          <a:lstStyle/>
          <a:p>
            <a:pPr algn="l">
              <a:lnSpc>
                <a:spcPts val="8198"/>
              </a:lnSpc>
            </a:pPr>
            <a:r>
              <a:rPr lang="en-US" b="true" sz="6831" spc="273">
                <a:solidFill>
                  <a:srgbClr val="B22222"/>
                </a:solidFill>
                <a:latin typeface="Arsenal Bold"/>
                <a:ea typeface="Arsenal Bold"/>
                <a:cs typeface="Arsenal Bold"/>
                <a:sym typeface="Arsenal Bold"/>
              </a:rPr>
              <a:t>PHÂN CHIA DỮ LIỆU</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FE0DF"/>
        </a:solidFill>
      </p:bgPr>
    </p:bg>
    <p:spTree>
      <p:nvGrpSpPr>
        <p:cNvPr id="1" name=""/>
        <p:cNvGrpSpPr/>
        <p:nvPr/>
      </p:nvGrpSpPr>
      <p:grpSpPr>
        <a:xfrm>
          <a:off x="0" y="0"/>
          <a:ext cx="0" cy="0"/>
          <a:chOff x="0" y="0"/>
          <a:chExt cx="0" cy="0"/>
        </a:xfrm>
      </p:grpSpPr>
      <p:sp>
        <p:nvSpPr>
          <p:cNvPr name="Freeform 2" id="2"/>
          <p:cNvSpPr/>
          <p:nvPr/>
        </p:nvSpPr>
        <p:spPr>
          <a:xfrm flipH="false" flipV="false" rot="-9966245">
            <a:off x="-15523898" y="7340566"/>
            <a:ext cx="18146740" cy="11877866"/>
          </a:xfrm>
          <a:custGeom>
            <a:avLst/>
            <a:gdLst/>
            <a:ahLst/>
            <a:cxnLst/>
            <a:rect r="r" b="b" t="t" l="l"/>
            <a:pathLst>
              <a:path h="11877866" w="18146740">
                <a:moveTo>
                  <a:pt x="0" y="0"/>
                </a:moveTo>
                <a:lnTo>
                  <a:pt x="18146740" y="0"/>
                </a:lnTo>
                <a:lnTo>
                  <a:pt x="18146740" y="11877866"/>
                </a:lnTo>
                <a:lnTo>
                  <a:pt x="0" y="11877866"/>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253446">
            <a:off x="1422438" y="-14074312"/>
            <a:ext cx="11325564" cy="18118576"/>
          </a:xfrm>
          <a:custGeom>
            <a:avLst/>
            <a:gdLst/>
            <a:ahLst/>
            <a:cxnLst/>
            <a:rect r="r" b="b" t="t" l="l"/>
            <a:pathLst>
              <a:path h="18118576" w="11325564">
                <a:moveTo>
                  <a:pt x="0" y="0"/>
                </a:moveTo>
                <a:lnTo>
                  <a:pt x="11325564" y="0"/>
                </a:lnTo>
                <a:lnTo>
                  <a:pt x="11325564" y="18118577"/>
                </a:lnTo>
                <a:lnTo>
                  <a:pt x="0" y="18118577"/>
                </a:lnTo>
                <a:lnTo>
                  <a:pt x="0" y="0"/>
                </a:lnTo>
                <a:close/>
              </a:path>
            </a:pathLst>
          </a:custGeom>
          <a:blipFill>
            <a:blip r:embed="rId4"/>
            <a:stretch>
              <a:fillRect l="-13991" t="0" r="-13991" b="0"/>
            </a:stretch>
          </a:blipFill>
        </p:spPr>
      </p:sp>
      <p:sp>
        <p:nvSpPr>
          <p:cNvPr name="Freeform 4" id="4"/>
          <p:cNvSpPr/>
          <p:nvPr/>
        </p:nvSpPr>
        <p:spPr>
          <a:xfrm flipH="false" flipV="false" rot="1855628">
            <a:off x="-1027610" y="117065"/>
            <a:ext cx="2817219" cy="2465067"/>
          </a:xfrm>
          <a:custGeom>
            <a:avLst/>
            <a:gdLst/>
            <a:ahLst/>
            <a:cxnLst/>
            <a:rect r="r" b="b" t="t" l="l"/>
            <a:pathLst>
              <a:path h="2465067" w="2817219">
                <a:moveTo>
                  <a:pt x="0" y="0"/>
                </a:moveTo>
                <a:lnTo>
                  <a:pt x="2817220" y="0"/>
                </a:lnTo>
                <a:lnTo>
                  <a:pt x="2817220" y="2465067"/>
                </a:lnTo>
                <a:lnTo>
                  <a:pt x="0" y="2465067"/>
                </a:lnTo>
                <a:lnTo>
                  <a:pt x="0" y="0"/>
                </a:lnTo>
                <a:close/>
              </a:path>
            </a:pathLst>
          </a:custGeom>
          <a:blipFill>
            <a:blip r:embed="rId5">
              <a:alphaModFix amt="40000"/>
            </a:blip>
            <a:stretch>
              <a:fillRect l="0" t="0" r="0" b="0"/>
            </a:stretch>
          </a:blipFill>
        </p:spPr>
      </p:sp>
      <p:sp>
        <p:nvSpPr>
          <p:cNvPr name="Freeform 5" id="5"/>
          <p:cNvSpPr/>
          <p:nvPr/>
        </p:nvSpPr>
        <p:spPr>
          <a:xfrm flipH="false" flipV="false" rot="0">
            <a:off x="1135705" y="1637847"/>
            <a:ext cx="14680724" cy="8257907"/>
          </a:xfrm>
          <a:custGeom>
            <a:avLst/>
            <a:gdLst/>
            <a:ahLst/>
            <a:cxnLst/>
            <a:rect r="r" b="b" t="t" l="l"/>
            <a:pathLst>
              <a:path h="8257907" w="14680724">
                <a:moveTo>
                  <a:pt x="0" y="0"/>
                </a:moveTo>
                <a:lnTo>
                  <a:pt x="14680723" y="0"/>
                </a:lnTo>
                <a:lnTo>
                  <a:pt x="14680723" y="8257907"/>
                </a:lnTo>
                <a:lnTo>
                  <a:pt x="0" y="8257907"/>
                </a:lnTo>
                <a:lnTo>
                  <a:pt x="0" y="0"/>
                </a:lnTo>
                <a:close/>
              </a:path>
            </a:pathLst>
          </a:custGeom>
          <a:blipFill>
            <a:blip r:embed="rId6">
              <a:extLst>
                <a:ext uri="{96DAC541-7B7A-43D3-8B79-37D633B846F1}">
                  <asvg:svgBlip xmlns:asvg="http://schemas.microsoft.com/office/drawing/2016/SVG/main" r:embed="rId7"/>
                </a:ext>
              </a:extLst>
            </a:blip>
            <a:stretch>
              <a:fillRect l="-27218" t="-65312" r="-32778" b="-73615"/>
            </a:stretch>
          </a:blipFill>
        </p:spPr>
      </p:sp>
      <p:sp>
        <p:nvSpPr>
          <p:cNvPr name="TextBox 6" id="6"/>
          <p:cNvSpPr txBox="true"/>
          <p:nvPr/>
        </p:nvSpPr>
        <p:spPr>
          <a:xfrm rot="0">
            <a:off x="1821382" y="1349599"/>
            <a:ext cx="13718778" cy="7478657"/>
          </a:xfrm>
          <a:prstGeom prst="rect">
            <a:avLst/>
          </a:prstGeom>
        </p:spPr>
        <p:txBody>
          <a:bodyPr anchor="t" rtlCol="false" tIns="0" lIns="0" bIns="0" rIns="0">
            <a:spAutoFit/>
          </a:bodyPr>
          <a:lstStyle/>
          <a:p>
            <a:pPr algn="l">
              <a:lnSpc>
                <a:spcPts val="2468"/>
              </a:lnSpc>
            </a:pPr>
          </a:p>
          <a:p>
            <a:pPr algn="l" marL="444036" indent="-222018" lvl="1">
              <a:lnSpc>
                <a:spcPts val="2468"/>
              </a:lnSpc>
              <a:buFont typeface="Arial"/>
              <a:buChar char="•"/>
            </a:pPr>
            <a:r>
              <a:rPr lang="en-US" b="true" sz="2056" spc="82">
                <a:solidFill>
                  <a:srgbClr val="000000"/>
                </a:solidFill>
                <a:latin typeface="Arsenal Bold"/>
                <a:ea typeface="Arsenal Bold"/>
                <a:cs typeface="Arsenal Bold"/>
                <a:sym typeface="Arsenal Bold"/>
              </a:rPr>
              <a:t>LST</a:t>
            </a:r>
            <a:r>
              <a:rPr lang="en-US" b="true" sz="2056" spc="82">
                <a:solidFill>
                  <a:srgbClr val="000000"/>
                </a:solidFill>
                <a:latin typeface="Arsenal Bold"/>
                <a:ea typeface="Arsenal Bold"/>
                <a:cs typeface="Arsenal Bold"/>
                <a:sym typeface="Arsenal Bold"/>
              </a:rPr>
              <a:t>M là một loại kiến trúc mạng RNN (Recurrent Neural Network) được thiết kế để xử lý và ghi nhớ</a:t>
            </a:r>
            <a:r>
              <a:rPr lang="en-US" b="true" sz="2056" spc="82">
                <a:solidFill>
                  <a:srgbClr val="000000"/>
                </a:solidFill>
                <a:latin typeface="Arsenal Bold"/>
                <a:ea typeface="Arsenal Bold"/>
                <a:cs typeface="Arsenal Bold"/>
                <a:sym typeface="Arsenal Bold"/>
              </a:rPr>
              <a:t> thông tin trong chuỗi dữ liệu dà</a:t>
            </a:r>
            <a:r>
              <a:rPr lang="en-US" b="true" sz="2056" spc="82">
                <a:solidFill>
                  <a:srgbClr val="000000"/>
                </a:solidFill>
                <a:latin typeface="Arsenal Bold"/>
                <a:ea typeface="Arsenal Bold"/>
                <a:cs typeface="Arsenal Bold"/>
                <a:sym typeface="Arsenal Bold"/>
              </a:rPr>
              <a:t>i </a:t>
            </a:r>
          </a:p>
          <a:p>
            <a:pPr algn="l" marL="444036" indent="-222018" lvl="1">
              <a:lnSpc>
                <a:spcPts val="2468"/>
              </a:lnSpc>
              <a:buFont typeface="Arial"/>
              <a:buChar char="•"/>
            </a:pPr>
            <a:r>
              <a:rPr lang="en-US" b="true" sz="2056" spc="82">
                <a:solidFill>
                  <a:srgbClr val="000000"/>
                </a:solidFill>
                <a:latin typeface="Arsenal Bold"/>
                <a:ea typeface="Arsenal Bold"/>
                <a:cs typeface="Arsenal Bold"/>
                <a:sym typeface="Arsenal Bold"/>
              </a:rPr>
              <a:t>LSTM được thiết kế để:</a:t>
            </a:r>
          </a:p>
          <a:p>
            <a:pPr algn="l" marL="888072" indent="-296024" lvl="2">
              <a:lnSpc>
                <a:spcPts val="2468"/>
              </a:lnSpc>
              <a:buFont typeface="Arial"/>
              <a:buChar char="⚬"/>
            </a:pPr>
            <a:r>
              <a:rPr lang="en-US" b="true" sz="2056" spc="82">
                <a:solidFill>
                  <a:srgbClr val="000000"/>
                </a:solidFill>
                <a:latin typeface="Arsenal Bold"/>
                <a:ea typeface="Arsenal Bold"/>
                <a:cs typeface="Arsenal Bold"/>
                <a:sym typeface="Arsenal Bold"/>
              </a:rPr>
              <a:t>Nhớ thông tin trong khoảng thời gian dài.</a:t>
            </a:r>
          </a:p>
          <a:p>
            <a:pPr algn="l" marL="888072" indent="-296024" lvl="2">
              <a:lnSpc>
                <a:spcPts val="2468"/>
              </a:lnSpc>
              <a:buFont typeface="Arial"/>
              <a:buChar char="⚬"/>
            </a:pPr>
            <a:r>
              <a:rPr lang="en-US" b="true" sz="2056" spc="82">
                <a:solidFill>
                  <a:srgbClr val="000000"/>
                </a:solidFill>
                <a:latin typeface="Arsenal Bold"/>
                <a:ea typeface="Arsenal Bold"/>
                <a:cs typeface="Arsenal Bold"/>
                <a:sym typeface="Arsenal Bold"/>
              </a:rPr>
              <a:t>Tốt trong xử lý dữ liệu tuần tự có phụ thuộc thời gian.</a:t>
            </a:r>
          </a:p>
          <a:p>
            <a:pPr algn="l" marL="444036" indent="-222018" lvl="1">
              <a:lnSpc>
                <a:spcPts val="2468"/>
              </a:lnSpc>
              <a:buFont typeface="Arial"/>
              <a:buChar char="•"/>
            </a:pPr>
            <a:r>
              <a:rPr lang="en-US" b="true" sz="2056" spc="82">
                <a:solidFill>
                  <a:srgbClr val="000000"/>
                </a:solidFill>
                <a:latin typeface="Arsenal Bold"/>
                <a:ea typeface="Arsenal Bold"/>
                <a:cs typeface="Arsenal Bold"/>
                <a:sym typeface="Arsenal Bold"/>
              </a:rPr>
              <a:t> </a:t>
            </a:r>
            <a:r>
              <a:rPr lang="en-US" b="true" sz="2056" spc="82">
                <a:solidFill>
                  <a:srgbClr val="000000"/>
                </a:solidFill>
                <a:latin typeface="Arsenal Bold"/>
                <a:ea typeface="Arsenal Bold"/>
                <a:cs typeface="Arsenal Bold"/>
                <a:sym typeface="Arsenal Bold"/>
              </a:rPr>
              <a:t>Ứng dụng:</a:t>
            </a:r>
          </a:p>
          <a:p>
            <a:pPr algn="l" marL="888072" indent="-296024" lvl="2">
              <a:lnSpc>
                <a:spcPts val="2468"/>
              </a:lnSpc>
              <a:buFont typeface="Arial"/>
              <a:buChar char="⚬"/>
            </a:pPr>
            <a:r>
              <a:rPr lang="en-US" b="true" sz="2056" spc="82">
                <a:solidFill>
                  <a:srgbClr val="000000"/>
                </a:solidFill>
                <a:latin typeface="Arsenal Bold"/>
                <a:ea typeface="Arsenal Bold"/>
                <a:cs typeface="Arsenal Bold"/>
                <a:sym typeface="Arsenal Bold"/>
              </a:rPr>
              <a:t>Dự đoán chuỗi thời gian (giá cổ phiếu, giá vàng, thời tiết…)</a:t>
            </a:r>
          </a:p>
          <a:p>
            <a:pPr algn="l" marL="888072" indent="-296024" lvl="2">
              <a:lnSpc>
                <a:spcPts val="2468"/>
              </a:lnSpc>
              <a:buFont typeface="Arial"/>
              <a:buChar char="⚬"/>
            </a:pPr>
            <a:r>
              <a:rPr lang="en-US" b="true" sz="2056" spc="82">
                <a:solidFill>
                  <a:srgbClr val="000000"/>
                </a:solidFill>
                <a:latin typeface="Arsenal Bold"/>
                <a:ea typeface="Arsenal Bold"/>
                <a:cs typeface="Arsenal Bold"/>
                <a:sym typeface="Arsenal Bold"/>
              </a:rPr>
              <a:t>Xử lý ngôn ngữ tự nhiên (dịch máy, sinh văn bản)</a:t>
            </a:r>
          </a:p>
          <a:p>
            <a:pPr algn="l" marL="888072" indent="-296024" lvl="2">
              <a:lnSpc>
                <a:spcPts val="2468"/>
              </a:lnSpc>
              <a:buFont typeface="Arial"/>
              <a:buChar char="⚬"/>
            </a:pPr>
            <a:r>
              <a:rPr lang="en-US" b="true" sz="2056" spc="82">
                <a:solidFill>
                  <a:srgbClr val="000000"/>
                </a:solidFill>
                <a:latin typeface="Arsenal Bold"/>
                <a:ea typeface="Arsenal Bold"/>
                <a:cs typeface="Arsenal Bold"/>
                <a:sym typeface="Arsenal Bold"/>
              </a:rPr>
              <a:t>Nhận dạng giọng nói</a:t>
            </a:r>
          </a:p>
          <a:p>
            <a:pPr algn="l" marL="888072" indent="-296024" lvl="2">
              <a:lnSpc>
                <a:spcPts val="2468"/>
              </a:lnSpc>
              <a:buFont typeface="Arial"/>
              <a:buChar char="⚬"/>
            </a:pPr>
            <a:r>
              <a:rPr lang="en-US" b="true" sz="2056" spc="82">
                <a:solidFill>
                  <a:srgbClr val="000000"/>
                </a:solidFill>
                <a:latin typeface="Arsenal Bold"/>
                <a:ea typeface="Arsenal Bold"/>
                <a:cs typeface="Arsenal Bold"/>
                <a:sym typeface="Arsenal Bold"/>
              </a:rPr>
              <a:t>Phân tích cảm xúc, chatbot, v.v.</a:t>
            </a:r>
          </a:p>
          <a:p>
            <a:pPr algn="l" marL="444036" indent="-222018" lvl="1">
              <a:lnSpc>
                <a:spcPts val="2468"/>
              </a:lnSpc>
              <a:buFont typeface="Arial"/>
              <a:buChar char="•"/>
            </a:pPr>
            <a:r>
              <a:rPr lang="en-US" b="true" sz="2056" spc="82">
                <a:solidFill>
                  <a:srgbClr val="000000"/>
                </a:solidFill>
                <a:latin typeface="Arsenal Bold"/>
                <a:ea typeface="Arsenal Bold"/>
                <a:cs typeface="Arsenal Bold"/>
                <a:sym typeface="Arsenal Bold"/>
              </a:rPr>
              <a:t>Cấu trúc tổng thể mô hình LSTM</a:t>
            </a:r>
          </a:p>
          <a:p>
            <a:pPr algn="l" marL="888072" indent="-296024" lvl="2">
              <a:lnSpc>
                <a:spcPts val="2468"/>
              </a:lnSpc>
              <a:buFont typeface="Arial"/>
              <a:buChar char="⚬"/>
            </a:pPr>
            <a:r>
              <a:rPr lang="en-US" b="true" sz="2056" spc="82">
                <a:solidFill>
                  <a:srgbClr val="000000"/>
                </a:solidFill>
                <a:latin typeface="Arsenal Bold"/>
                <a:ea typeface="Arsenal Bold"/>
                <a:cs typeface="Arsenal Bold"/>
                <a:sym typeface="Arsenal Bold"/>
              </a:rPr>
              <a:t>Một mô hình LSTM thường có các tầng sau:</a:t>
            </a:r>
          </a:p>
          <a:p>
            <a:pPr algn="l" marL="1332109" indent="-333027" lvl="3">
              <a:lnSpc>
                <a:spcPts val="2468"/>
              </a:lnSpc>
              <a:buFont typeface="Arial"/>
              <a:buChar char="￭"/>
            </a:pPr>
            <a:r>
              <a:rPr lang="en-US" b="true" sz="2056" spc="82">
                <a:solidFill>
                  <a:srgbClr val="000000"/>
                </a:solidFill>
                <a:latin typeface="Arsenal Bold"/>
                <a:ea typeface="Arsenal Bold"/>
                <a:cs typeface="Arsenal Bold"/>
                <a:sym typeface="Arsenal Bold"/>
              </a:rPr>
              <a:t> (1) Input Layer</a:t>
            </a:r>
          </a:p>
          <a:p>
            <a:pPr algn="l" marL="1776145" indent="-355229" lvl="4">
              <a:lnSpc>
                <a:spcPts val="2468"/>
              </a:lnSpc>
              <a:buFont typeface="Arial"/>
              <a:buChar char="•"/>
            </a:pPr>
            <a:r>
              <a:rPr lang="en-US" b="true" sz="2056" spc="82">
                <a:solidFill>
                  <a:srgbClr val="000000"/>
                </a:solidFill>
                <a:latin typeface="Arsenal Bold"/>
                <a:ea typeface="Arsenal Bold"/>
                <a:cs typeface="Arsenal Bold"/>
                <a:sym typeface="Arsenal Bold"/>
              </a:rPr>
              <a:t>Nhận dữ liệu chuỗi thời gian, ví dụ: chuỗi giá vàng 30 ngày → shape = (samples, time_steps, features)</a:t>
            </a:r>
          </a:p>
          <a:p>
            <a:pPr algn="l" marL="1332109" indent="-333027" lvl="3">
              <a:lnSpc>
                <a:spcPts val="2468"/>
              </a:lnSpc>
              <a:buFont typeface="Arial"/>
              <a:buChar char="￭"/>
            </a:pPr>
            <a:r>
              <a:rPr lang="en-US" b="true" sz="2056" spc="82">
                <a:solidFill>
                  <a:srgbClr val="000000"/>
                </a:solidFill>
                <a:latin typeface="Arsenal Bold"/>
                <a:ea typeface="Arsenal Bold"/>
                <a:cs typeface="Arsenal Bold"/>
                <a:sym typeface="Arsenal Bold"/>
              </a:rPr>
              <a:t> </a:t>
            </a:r>
            <a:r>
              <a:rPr lang="en-US" b="true" sz="2056" spc="82">
                <a:solidFill>
                  <a:srgbClr val="000000"/>
                </a:solidFill>
                <a:latin typeface="Arsenal Bold"/>
                <a:ea typeface="Arsenal Bold"/>
                <a:cs typeface="Arsenal Bold"/>
                <a:sym typeface="Arsenal Bold"/>
              </a:rPr>
              <a:t>(2) LSTM Layer(s)</a:t>
            </a:r>
          </a:p>
          <a:p>
            <a:pPr algn="l" marL="1776145" indent="-355229" lvl="4">
              <a:lnSpc>
                <a:spcPts val="2468"/>
              </a:lnSpc>
              <a:buFont typeface="Arial"/>
              <a:buChar char="•"/>
            </a:pPr>
            <a:r>
              <a:rPr lang="en-US" b="true" sz="2056" spc="82">
                <a:solidFill>
                  <a:srgbClr val="000000"/>
                </a:solidFill>
                <a:latin typeface="Arsenal Bold"/>
                <a:ea typeface="Arsenal Bold"/>
                <a:cs typeface="Arsenal Bold"/>
                <a:sym typeface="Arsenal Bold"/>
              </a:rPr>
              <a:t>Một hoặc nhiều lớp LSTM:</a:t>
            </a:r>
          </a:p>
          <a:p>
            <a:pPr algn="l" marL="2220181" indent="-370030" lvl="5">
              <a:lnSpc>
                <a:spcPts val="2468"/>
              </a:lnSpc>
              <a:buFont typeface="Arial"/>
              <a:buChar char="⚬"/>
            </a:pPr>
            <a:r>
              <a:rPr lang="en-US" b="true" sz="2056" spc="82">
                <a:solidFill>
                  <a:srgbClr val="000000"/>
                </a:solidFill>
                <a:latin typeface="Arsenal Bold"/>
                <a:ea typeface="Arsenal Bold"/>
                <a:cs typeface="Arsenal Bold"/>
                <a:sym typeface="Arsenal Bold"/>
              </a:rPr>
              <a:t>return_sequences=True: giữ lại toàn bộ chuỗi cho các LSTM kế tiếp.</a:t>
            </a:r>
          </a:p>
          <a:p>
            <a:pPr algn="l" marL="2220181" indent="-370030" lvl="5">
              <a:lnSpc>
                <a:spcPts val="2468"/>
              </a:lnSpc>
              <a:buFont typeface="Arial"/>
              <a:buChar char="⚬"/>
            </a:pPr>
            <a:r>
              <a:rPr lang="en-US" b="true" sz="2056" spc="82">
                <a:solidFill>
                  <a:srgbClr val="000000"/>
                </a:solidFill>
                <a:latin typeface="Arsenal Bold"/>
                <a:ea typeface="Arsenal Bold"/>
                <a:cs typeface="Arsenal Bold"/>
                <a:sym typeface="Arsenal Bold"/>
              </a:rPr>
              <a:t>return_sequences=False: chỉ lấy giá trị cuối cùng (thường dùng cho lớp cuối cùng).</a:t>
            </a:r>
          </a:p>
          <a:p>
            <a:pPr algn="l" marL="1332109" indent="-333027" lvl="3">
              <a:lnSpc>
                <a:spcPts val="2468"/>
              </a:lnSpc>
              <a:buFont typeface="Arial"/>
              <a:buChar char="￭"/>
            </a:pPr>
            <a:r>
              <a:rPr lang="en-US" b="true" sz="2056" spc="82">
                <a:solidFill>
                  <a:srgbClr val="000000"/>
                </a:solidFill>
                <a:latin typeface="Arsenal Bold"/>
                <a:ea typeface="Arsenal Bold"/>
                <a:cs typeface="Arsenal Bold"/>
                <a:sym typeface="Arsenal Bold"/>
              </a:rPr>
              <a:t>(3) Dropout (optional)</a:t>
            </a:r>
          </a:p>
          <a:p>
            <a:pPr algn="l" marL="1776145" indent="-355229" lvl="4">
              <a:lnSpc>
                <a:spcPts val="2468"/>
              </a:lnSpc>
              <a:buFont typeface="Arial"/>
              <a:buChar char="•"/>
            </a:pPr>
            <a:r>
              <a:rPr lang="en-US" b="true" sz="2056" spc="82">
                <a:solidFill>
                  <a:srgbClr val="000000"/>
                </a:solidFill>
                <a:latin typeface="Arsenal Bold"/>
                <a:ea typeface="Arsenal Bold"/>
                <a:cs typeface="Arsenal Bold"/>
                <a:sym typeface="Arsenal Bold"/>
              </a:rPr>
              <a:t>Giảm overfitting.</a:t>
            </a:r>
          </a:p>
          <a:p>
            <a:pPr algn="l" marL="1332109" indent="-333027" lvl="3">
              <a:lnSpc>
                <a:spcPts val="2468"/>
              </a:lnSpc>
              <a:buFont typeface="Arial"/>
              <a:buChar char="￭"/>
            </a:pPr>
            <a:r>
              <a:rPr lang="en-US" b="true" sz="2056" spc="82">
                <a:solidFill>
                  <a:srgbClr val="000000"/>
                </a:solidFill>
                <a:latin typeface="Arsenal Bold"/>
                <a:ea typeface="Arsenal Bold"/>
                <a:cs typeface="Arsenal Bold"/>
                <a:sym typeface="Arsenal Bold"/>
              </a:rPr>
              <a:t>(4) Dense Layer (Fully connected)</a:t>
            </a:r>
          </a:p>
          <a:p>
            <a:pPr algn="l" marL="1776145" indent="-355229" lvl="4">
              <a:lnSpc>
                <a:spcPts val="2468"/>
              </a:lnSpc>
              <a:buFont typeface="Arial"/>
              <a:buChar char="•"/>
            </a:pPr>
            <a:r>
              <a:rPr lang="en-US" b="true" sz="2056" spc="82">
                <a:solidFill>
                  <a:srgbClr val="000000"/>
                </a:solidFill>
                <a:latin typeface="Arsenal Bold"/>
                <a:ea typeface="Arsenal Bold"/>
                <a:cs typeface="Arsenal Bold"/>
                <a:sym typeface="Arsenal Bold"/>
              </a:rPr>
              <a:t>Đưa ra kết quả dự đoán cuối cùng, ví dụ: giá vàng hôm sau (1 giá trị).</a:t>
            </a:r>
          </a:p>
        </p:txBody>
      </p:sp>
      <p:sp>
        <p:nvSpPr>
          <p:cNvPr name="TextBox 7" id="7"/>
          <p:cNvSpPr txBox="true"/>
          <p:nvPr/>
        </p:nvSpPr>
        <p:spPr>
          <a:xfrm rot="0">
            <a:off x="1028700" y="320899"/>
            <a:ext cx="15348912" cy="1028700"/>
          </a:xfrm>
          <a:prstGeom prst="rect">
            <a:avLst/>
          </a:prstGeom>
        </p:spPr>
        <p:txBody>
          <a:bodyPr anchor="t" rtlCol="false" tIns="0" lIns="0" bIns="0" rIns="0">
            <a:spAutoFit/>
          </a:bodyPr>
          <a:lstStyle/>
          <a:p>
            <a:pPr algn="l">
              <a:lnSpc>
                <a:spcPts val="8198"/>
              </a:lnSpc>
            </a:pPr>
            <a:r>
              <a:rPr lang="en-US" b="true" sz="6831" spc="273">
                <a:solidFill>
                  <a:srgbClr val="B22222"/>
                </a:solidFill>
                <a:latin typeface="Arsenal Bold"/>
                <a:ea typeface="Arsenal Bold"/>
                <a:cs typeface="Arsenal Bold"/>
                <a:sym typeface="Arsenal Bold"/>
              </a:rPr>
              <a:t>MÔ HÌNH LSTM</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FE0DF"/>
        </a:solidFill>
      </p:bgPr>
    </p:bg>
    <p:spTree>
      <p:nvGrpSpPr>
        <p:cNvPr id="1" name=""/>
        <p:cNvGrpSpPr/>
        <p:nvPr/>
      </p:nvGrpSpPr>
      <p:grpSpPr>
        <a:xfrm>
          <a:off x="0" y="0"/>
          <a:ext cx="0" cy="0"/>
          <a:chOff x="0" y="0"/>
          <a:chExt cx="0" cy="0"/>
        </a:xfrm>
      </p:grpSpPr>
      <p:sp>
        <p:nvSpPr>
          <p:cNvPr name="Freeform 2" id="2"/>
          <p:cNvSpPr/>
          <p:nvPr/>
        </p:nvSpPr>
        <p:spPr>
          <a:xfrm flipH="false" flipV="false" rot="-9966245">
            <a:off x="-15523898" y="7340566"/>
            <a:ext cx="18146740" cy="11877866"/>
          </a:xfrm>
          <a:custGeom>
            <a:avLst/>
            <a:gdLst/>
            <a:ahLst/>
            <a:cxnLst/>
            <a:rect r="r" b="b" t="t" l="l"/>
            <a:pathLst>
              <a:path h="11877866" w="18146740">
                <a:moveTo>
                  <a:pt x="0" y="0"/>
                </a:moveTo>
                <a:lnTo>
                  <a:pt x="18146740" y="0"/>
                </a:lnTo>
                <a:lnTo>
                  <a:pt x="18146740" y="11877866"/>
                </a:lnTo>
                <a:lnTo>
                  <a:pt x="0" y="11877866"/>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253446">
            <a:off x="1422438" y="-14074312"/>
            <a:ext cx="11325564" cy="18118576"/>
          </a:xfrm>
          <a:custGeom>
            <a:avLst/>
            <a:gdLst/>
            <a:ahLst/>
            <a:cxnLst/>
            <a:rect r="r" b="b" t="t" l="l"/>
            <a:pathLst>
              <a:path h="18118576" w="11325564">
                <a:moveTo>
                  <a:pt x="0" y="0"/>
                </a:moveTo>
                <a:lnTo>
                  <a:pt x="11325564" y="0"/>
                </a:lnTo>
                <a:lnTo>
                  <a:pt x="11325564" y="18118577"/>
                </a:lnTo>
                <a:lnTo>
                  <a:pt x="0" y="18118577"/>
                </a:lnTo>
                <a:lnTo>
                  <a:pt x="0" y="0"/>
                </a:lnTo>
                <a:close/>
              </a:path>
            </a:pathLst>
          </a:custGeom>
          <a:blipFill>
            <a:blip r:embed="rId4"/>
            <a:stretch>
              <a:fillRect l="-13991" t="0" r="-13991" b="0"/>
            </a:stretch>
          </a:blipFill>
        </p:spPr>
      </p:sp>
      <p:sp>
        <p:nvSpPr>
          <p:cNvPr name="Freeform 4" id="4"/>
          <p:cNvSpPr/>
          <p:nvPr/>
        </p:nvSpPr>
        <p:spPr>
          <a:xfrm flipH="false" flipV="false" rot="1855628">
            <a:off x="-1027610" y="117065"/>
            <a:ext cx="2817219" cy="2465067"/>
          </a:xfrm>
          <a:custGeom>
            <a:avLst/>
            <a:gdLst/>
            <a:ahLst/>
            <a:cxnLst/>
            <a:rect r="r" b="b" t="t" l="l"/>
            <a:pathLst>
              <a:path h="2465067" w="2817219">
                <a:moveTo>
                  <a:pt x="0" y="0"/>
                </a:moveTo>
                <a:lnTo>
                  <a:pt x="2817220" y="0"/>
                </a:lnTo>
                <a:lnTo>
                  <a:pt x="2817220" y="2465067"/>
                </a:lnTo>
                <a:lnTo>
                  <a:pt x="0" y="2465067"/>
                </a:lnTo>
                <a:lnTo>
                  <a:pt x="0" y="0"/>
                </a:lnTo>
                <a:close/>
              </a:path>
            </a:pathLst>
          </a:custGeom>
          <a:blipFill>
            <a:blip r:embed="rId5">
              <a:alphaModFix amt="40000"/>
            </a:blip>
            <a:stretch>
              <a:fillRect l="0" t="0" r="0" b="0"/>
            </a:stretch>
          </a:blipFill>
        </p:spPr>
      </p:sp>
      <p:sp>
        <p:nvSpPr>
          <p:cNvPr name="Freeform 5" id="5"/>
          <p:cNvSpPr/>
          <p:nvPr/>
        </p:nvSpPr>
        <p:spPr>
          <a:xfrm flipH="false" flipV="false" rot="0">
            <a:off x="807010" y="1349599"/>
            <a:ext cx="16838897" cy="9471880"/>
          </a:xfrm>
          <a:custGeom>
            <a:avLst/>
            <a:gdLst/>
            <a:ahLst/>
            <a:cxnLst/>
            <a:rect r="r" b="b" t="t" l="l"/>
            <a:pathLst>
              <a:path h="9471880" w="16838897">
                <a:moveTo>
                  <a:pt x="0" y="0"/>
                </a:moveTo>
                <a:lnTo>
                  <a:pt x="16838897" y="0"/>
                </a:lnTo>
                <a:lnTo>
                  <a:pt x="16838897" y="9471879"/>
                </a:lnTo>
                <a:lnTo>
                  <a:pt x="0" y="9471879"/>
                </a:lnTo>
                <a:lnTo>
                  <a:pt x="0" y="0"/>
                </a:lnTo>
                <a:close/>
              </a:path>
            </a:pathLst>
          </a:custGeom>
          <a:blipFill>
            <a:blip r:embed="rId6">
              <a:extLst>
                <a:ext uri="{96DAC541-7B7A-43D3-8B79-37D633B846F1}">
                  <asvg:svgBlip xmlns:asvg="http://schemas.microsoft.com/office/drawing/2016/SVG/main" r:embed="rId7"/>
                </a:ext>
              </a:extLst>
            </a:blip>
            <a:stretch>
              <a:fillRect l="-27218" t="-65312" r="-32778" b="-73615"/>
            </a:stretch>
          </a:blipFill>
        </p:spPr>
      </p:sp>
      <p:graphicFrame>
        <p:nvGraphicFramePr>
          <p:cNvPr name="Table 6" id="6"/>
          <p:cNvGraphicFramePr>
            <a:graphicFrameLocks noGrp="true"/>
          </p:cNvGraphicFramePr>
          <p:nvPr/>
        </p:nvGraphicFramePr>
        <p:xfrm>
          <a:off x="247547" y="1187830"/>
          <a:ext cx="16911219" cy="9416072"/>
        </p:xfrm>
        <a:graphic>
          <a:graphicData uri="http://schemas.openxmlformats.org/drawingml/2006/table">
            <a:tbl>
              <a:tblPr/>
              <a:tblGrid>
                <a:gridCol w="3727122"/>
                <a:gridCol w="3727122"/>
                <a:gridCol w="3727122"/>
                <a:gridCol w="5729852"/>
              </a:tblGrid>
              <a:tr h="1080698">
                <a:tc>
                  <a:txBody>
                    <a:bodyPr anchor="t" rtlCol="false"/>
                    <a:lstStyle/>
                    <a:p>
                      <a:pPr algn="ctr">
                        <a:lnSpc>
                          <a:spcPts val="4480"/>
                        </a:lnSpc>
                        <a:defRPr/>
                      </a:pPr>
                      <a:r>
                        <a:rPr lang="en-US" sz="3200" b="true">
                          <a:solidFill>
                            <a:srgbClr val="000000"/>
                          </a:solidFill>
                          <a:latin typeface="Arsenal Bold"/>
                          <a:ea typeface="Arsenal Bold"/>
                          <a:cs typeface="Arsenal Bold"/>
                          <a:sym typeface="Arsenal Bold"/>
                        </a:rPr>
                        <a:t>Mô hình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480"/>
                        </a:lnSpc>
                        <a:defRPr/>
                      </a:pPr>
                      <a:r>
                        <a:rPr lang="en-US" sz="3200" b="true">
                          <a:solidFill>
                            <a:srgbClr val="000000"/>
                          </a:solidFill>
                          <a:latin typeface="Arsenal Bold"/>
                          <a:ea typeface="Arsenal Bold"/>
                          <a:cs typeface="Arsenal Bold"/>
                          <a:sym typeface="Arsenal Bold"/>
                        </a:rPr>
                        <a:t>MAPE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480"/>
                        </a:lnSpc>
                        <a:defRPr/>
                      </a:pPr>
                      <a:r>
                        <a:rPr lang="en-US" sz="3200" b="true">
                          <a:solidFill>
                            <a:srgbClr val="000000"/>
                          </a:solidFill>
                          <a:latin typeface="Arsenal Bold"/>
                          <a:ea typeface="Arsenal Bold"/>
                          <a:cs typeface="Arsenal Bold"/>
                          <a:sym typeface="Arsenal Bold"/>
                        </a:rPr>
                        <a:t>R^2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639"/>
                        </a:lnSpc>
                        <a:defRPr/>
                      </a:pPr>
                      <a:r>
                        <a:rPr lang="en-US" sz="2599" b="true">
                          <a:solidFill>
                            <a:srgbClr val="000000"/>
                          </a:solidFill>
                          <a:latin typeface="Arsenal Bold"/>
                          <a:ea typeface="Arsenal Bold"/>
                          <a:cs typeface="Arsenal Bold"/>
                          <a:sym typeface="Arsenal Bold"/>
                        </a:rPr>
                        <a:t>Ghi chú</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606701">
                <a:tc>
                  <a:txBody>
                    <a:bodyPr anchor="t" rtlCol="false"/>
                    <a:lstStyle/>
                    <a:p>
                      <a:pPr algn="ctr">
                        <a:lnSpc>
                          <a:spcPts val="4480"/>
                        </a:lnSpc>
                        <a:defRPr/>
                      </a:pPr>
                      <a:r>
                        <a:rPr lang="en-US" sz="3200">
                          <a:solidFill>
                            <a:srgbClr val="000000"/>
                          </a:solidFill>
                          <a:latin typeface="Arsenal"/>
                          <a:ea typeface="Arsenal"/>
                          <a:cs typeface="Arsenal"/>
                          <a:sym typeface="Arsenal"/>
                        </a:rPr>
                        <a:t>Linear Regression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480"/>
                        </a:lnSpc>
                        <a:defRPr/>
                      </a:pPr>
                      <a:r>
                        <a:rPr lang="en-US" sz="3200">
                          <a:solidFill>
                            <a:srgbClr val="000000"/>
                          </a:solidFill>
                          <a:latin typeface="Arsenal"/>
                          <a:ea typeface="Arsenal"/>
                          <a:cs typeface="Arsenal"/>
                          <a:sym typeface="Arsenal"/>
                        </a:rPr>
                        <a:t>~21%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480"/>
                        </a:lnSpc>
                        <a:defRPr/>
                      </a:pPr>
                      <a:r>
                        <a:rPr lang="en-US" sz="3200">
                          <a:solidFill>
                            <a:srgbClr val="000000"/>
                          </a:solidFill>
                          <a:latin typeface="Arsenal"/>
                          <a:ea typeface="Arsenal"/>
                          <a:cs typeface="Arsenal"/>
                          <a:sym typeface="Arsenal"/>
                        </a:rPr>
                        <a:t>~0.3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Arsenal"/>
                          <a:ea typeface="Arsenal"/>
                          <a:cs typeface="Arsenal"/>
                          <a:sym typeface="Arsenal"/>
                        </a:rPr>
                        <a:t>- Hiệu suất tệ nhất .</a:t>
                      </a:r>
                      <a:endParaRPr lang="en-US" sz="1100"/>
                    </a:p>
                    <a:p>
                      <a:pPr algn="ctr">
                        <a:lnSpc>
                          <a:spcPts val="2940"/>
                        </a:lnSpc>
                      </a:pPr>
                      <a:r>
                        <a:rPr lang="en-US" sz="2100">
                          <a:solidFill>
                            <a:srgbClr val="000000"/>
                          </a:solidFill>
                          <a:latin typeface="Arsenal"/>
                          <a:ea typeface="Arsenal"/>
                          <a:cs typeface="Arsenal"/>
                          <a:sym typeface="Arsenal"/>
                        </a:rPr>
                        <a:t> - Giả định tuyến tính không đúng với giá vàng. </a:t>
                      </a:r>
                    </a:p>
                    <a:p>
                      <a:pPr algn="ctr">
                        <a:lnSpc>
                          <a:spcPts val="2940"/>
                        </a:lnSpc>
                      </a:pPr>
                      <a:r>
                        <a:rPr lang="en-US" sz="2100">
                          <a:solidFill>
                            <a:srgbClr val="000000"/>
                          </a:solidFill>
                          <a:latin typeface="Arsenal"/>
                          <a:ea typeface="Arsenal"/>
                          <a:cs typeface="Arsenal"/>
                          <a:sym typeface="Arsenal"/>
                        </a:rPr>
                        <a:t>- Không học được mẫu thời gian.</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396319">
                <a:tc>
                  <a:txBody>
                    <a:bodyPr anchor="t" rtlCol="false"/>
                    <a:lstStyle/>
                    <a:p>
                      <a:pPr algn="ctr">
                        <a:lnSpc>
                          <a:spcPts val="4480"/>
                        </a:lnSpc>
                        <a:defRPr/>
                      </a:pPr>
                      <a:r>
                        <a:rPr lang="en-US" sz="3200">
                          <a:solidFill>
                            <a:srgbClr val="000000"/>
                          </a:solidFill>
                          <a:latin typeface="Arsenal"/>
                          <a:ea typeface="Arsenal"/>
                          <a:cs typeface="Arsenal"/>
                          <a:sym typeface="Arsenal"/>
                        </a:rPr>
                        <a:t>Decision Tree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480"/>
                        </a:lnSpc>
                        <a:defRPr/>
                      </a:pPr>
                      <a:r>
                        <a:rPr lang="en-US" sz="3200">
                          <a:solidFill>
                            <a:srgbClr val="000000"/>
                          </a:solidFill>
                          <a:latin typeface="Arsenal"/>
                          <a:ea typeface="Arsenal"/>
                          <a:cs typeface="Arsenal"/>
                          <a:sym typeface="Arsenal"/>
                        </a:rPr>
                        <a:t>~12%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480"/>
                        </a:lnSpc>
                        <a:defRPr/>
                      </a:pPr>
                      <a:r>
                        <a:rPr lang="en-US" sz="3200">
                          <a:solidFill>
                            <a:srgbClr val="000000"/>
                          </a:solidFill>
                          <a:latin typeface="Arsenal"/>
                          <a:ea typeface="Arsenal"/>
                          <a:cs typeface="Arsenal"/>
                          <a:sym typeface="Arsenal"/>
                        </a:rPr>
                        <a:t>~0.34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940"/>
                        </a:lnSpc>
                        <a:defRPr/>
                      </a:pPr>
                      <a:r>
                        <a:rPr lang="en-US" sz="2100">
                          <a:solidFill>
                            <a:srgbClr val="000000"/>
                          </a:solidFill>
                          <a:latin typeface="Arsenal"/>
                          <a:ea typeface="Arsenal"/>
                          <a:cs typeface="Arsenal"/>
                          <a:sym typeface="Arsenal"/>
                        </a:rPr>
                        <a:t>- Hiệu suất kém</a:t>
                      </a:r>
                      <a:endParaRPr lang="en-US" sz="1100"/>
                    </a:p>
                    <a:p>
                      <a:pPr algn="l">
                        <a:lnSpc>
                          <a:spcPts val="2940"/>
                        </a:lnSpc>
                      </a:pPr>
                      <a:r>
                        <a:rPr lang="en-US" sz="2100">
                          <a:solidFill>
                            <a:srgbClr val="000000"/>
                          </a:solidFill>
                          <a:latin typeface="Arsenal"/>
                          <a:ea typeface="Arsenal"/>
                          <a:cs typeface="Arsenal"/>
                          <a:sym typeface="Arsenal"/>
                        </a:rPr>
                        <a:t> -Dễ overfitting nếu không giới hạn độ sâu cây. </a:t>
                      </a:r>
                    </a:p>
                    <a:p>
                      <a:pPr algn="l">
                        <a:lnSpc>
                          <a:spcPts val="2940"/>
                        </a:lnSpc>
                      </a:pPr>
                      <a:r>
                        <a:rPr lang="en-US" sz="2100">
                          <a:solidFill>
                            <a:srgbClr val="000000"/>
                          </a:solidFill>
                          <a:latin typeface="Arsenal"/>
                          <a:ea typeface="Arsenal"/>
                          <a:cs typeface="Arsenal"/>
                          <a:sym typeface="Arsenal"/>
                        </a:rPr>
                        <a:t>- Không phù hợp với chuỗi thời gian.</a:t>
                      </a:r>
                    </a:p>
                    <a:p>
                      <a:pPr algn="l">
                        <a:lnSpc>
                          <a:spcPts val="2940"/>
                        </a:lnSpc>
                      </a:pPr>
                      <a:r>
                        <a:rPr lang="en-US" sz="2100">
                          <a:solidFill>
                            <a:srgbClr val="000000"/>
                          </a:solidFill>
                          <a:latin typeface="Arsenal"/>
                          <a:ea typeface="Arsenal"/>
                          <a:cs typeface="Arsenal"/>
                          <a:sym typeface="Arsenal"/>
                        </a:rPr>
                        <a:t> </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606701">
                <a:tc>
                  <a:txBody>
                    <a:bodyPr anchor="t" rtlCol="false"/>
                    <a:lstStyle/>
                    <a:p>
                      <a:pPr algn="ctr">
                        <a:lnSpc>
                          <a:spcPts val="4480"/>
                        </a:lnSpc>
                        <a:defRPr/>
                      </a:pPr>
                      <a:r>
                        <a:rPr lang="en-US" sz="3200">
                          <a:solidFill>
                            <a:srgbClr val="000000"/>
                          </a:solidFill>
                          <a:latin typeface="Arsenal"/>
                          <a:ea typeface="Arsenal"/>
                          <a:cs typeface="Arsenal"/>
                          <a:sym typeface="Arsenal"/>
                        </a:rPr>
                        <a:t>Random Forest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480"/>
                        </a:lnSpc>
                        <a:defRPr/>
                      </a:pPr>
                      <a:r>
                        <a:rPr lang="en-US" sz="3200">
                          <a:solidFill>
                            <a:srgbClr val="000000"/>
                          </a:solidFill>
                          <a:latin typeface="Arsenal"/>
                          <a:ea typeface="Arsenal"/>
                          <a:cs typeface="Arsenal"/>
                          <a:sym typeface="Arsenal"/>
                        </a:rPr>
                        <a:t>~4.5%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480"/>
                        </a:lnSpc>
                        <a:defRPr/>
                      </a:pPr>
                      <a:r>
                        <a:rPr lang="en-US" sz="3200">
                          <a:solidFill>
                            <a:srgbClr val="000000"/>
                          </a:solidFill>
                          <a:latin typeface="Arsenal"/>
                          <a:ea typeface="Arsenal"/>
                          <a:cs typeface="Arsenal"/>
                          <a:sym typeface="Arsenal"/>
                        </a:rPr>
                        <a:t>~0.79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Arsenal"/>
                          <a:ea typeface="Arsenal"/>
                          <a:cs typeface="Arsenal"/>
                          <a:sym typeface="Arsenal"/>
                        </a:rPr>
                        <a:t>Hiệu suất tốt nhất nhưng chi đọc được xu hướng thời gian ngắn hạn, hiệu ứng có thể không ổn định trên dữ liệu mới.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725654">
                <a:tc>
                  <a:txBody>
                    <a:bodyPr anchor="t" rtlCol="false"/>
                    <a:lstStyle/>
                    <a:p>
                      <a:pPr algn="ctr">
                        <a:lnSpc>
                          <a:spcPts val="4480"/>
                        </a:lnSpc>
                        <a:defRPr/>
                      </a:pPr>
                      <a:r>
                        <a:rPr lang="en-US" sz="3200">
                          <a:solidFill>
                            <a:srgbClr val="000000"/>
                          </a:solidFill>
                          <a:latin typeface="Arsenal"/>
                          <a:ea typeface="Arsenal"/>
                          <a:cs typeface="Arsenal"/>
                          <a:sym typeface="Arsenal"/>
                        </a:rPr>
                        <a:t>LSTM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480"/>
                        </a:lnSpc>
                        <a:defRPr/>
                      </a:pPr>
                      <a:r>
                        <a:rPr lang="en-US" sz="3200">
                          <a:solidFill>
                            <a:srgbClr val="000000"/>
                          </a:solidFill>
                          <a:latin typeface="Arsenal"/>
                          <a:ea typeface="Arsenal"/>
                          <a:cs typeface="Arsenal"/>
                          <a:sym typeface="Arsenal"/>
                        </a:rPr>
                        <a:t>~4.7%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480"/>
                        </a:lnSpc>
                        <a:defRPr/>
                      </a:pPr>
                      <a:r>
                        <a:rPr lang="en-US" sz="3200">
                          <a:solidFill>
                            <a:srgbClr val="000000"/>
                          </a:solidFill>
                          <a:latin typeface="Arsenal"/>
                          <a:ea typeface="Arsenal"/>
                          <a:cs typeface="Arsenal"/>
                          <a:sym typeface="Arsenal"/>
                        </a:rPr>
                        <a:t>~0.76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939"/>
                        </a:lnSpc>
                        <a:defRPr/>
                      </a:pPr>
                      <a:r>
                        <a:rPr lang="en-US" sz="2099">
                          <a:solidFill>
                            <a:srgbClr val="000000"/>
                          </a:solidFill>
                          <a:latin typeface="Arsenal"/>
                          <a:ea typeface="Arsenal"/>
                          <a:cs typeface="Arsenal"/>
                          <a:sym typeface="Arsenal"/>
                        </a:rPr>
                        <a:t>- Thiết kế cho chuỗi thời gian, học được xu hướng dài hạn và ngắn hạn.</a:t>
                      </a:r>
                      <a:endParaRPr lang="en-US" sz="1100"/>
                    </a:p>
                    <a:p>
                      <a:pPr algn="l">
                        <a:lnSpc>
                          <a:spcPts val="2939"/>
                        </a:lnSpc>
                      </a:pPr>
                      <a:r>
                        <a:rPr lang="en-US" sz="2099">
                          <a:solidFill>
                            <a:srgbClr val="000000"/>
                          </a:solidFill>
                          <a:latin typeface="Arsenal"/>
                          <a:ea typeface="Arsenal"/>
                          <a:cs typeface="Arsenal"/>
                          <a:sym typeface="Arsenal"/>
                        </a:rPr>
                        <a:t> - Hiệu quả với dữ liệu phức tạp, phi tuyến. </a:t>
                      </a:r>
                    </a:p>
                    <a:p>
                      <a:pPr algn="l">
                        <a:lnSpc>
                          <a:spcPts val="2939"/>
                        </a:lnSpc>
                      </a:pPr>
                      <a:r>
                        <a:rPr lang="en-US" sz="2099">
                          <a:solidFill>
                            <a:srgbClr val="000000"/>
                          </a:solidFill>
                          <a:latin typeface="Arsenal"/>
                          <a:ea typeface="Arsenal"/>
                          <a:cs typeface="Arsenal"/>
                          <a:sym typeface="Arsenal"/>
                        </a:rPr>
                        <a:t>- Callback (EarlyStopping, ReduceLROnPlateau) giảm overfitting.</a:t>
                      </a:r>
                    </a:p>
                    <a:p>
                      <a:pPr algn="l">
                        <a:lnSpc>
                          <a:spcPts val="2939"/>
                        </a:lnSpc>
                      </a:pPr>
                      <a:r>
                        <a:rPr lang="en-US" sz="2099">
                          <a:solidFill>
                            <a:srgbClr val="000000"/>
                          </a:solidFill>
                          <a:latin typeface="Arsenal"/>
                          <a:ea typeface="Arsenal"/>
                          <a:cs typeface="Arsenal"/>
                          <a:sym typeface="Arsenal"/>
                        </a:rPr>
                        <a:t> </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7" id="7"/>
          <p:cNvSpPr txBox="true"/>
          <p:nvPr/>
        </p:nvSpPr>
        <p:spPr>
          <a:xfrm rot="0">
            <a:off x="1028700" y="320899"/>
            <a:ext cx="15348912" cy="1028700"/>
          </a:xfrm>
          <a:prstGeom prst="rect">
            <a:avLst/>
          </a:prstGeom>
        </p:spPr>
        <p:txBody>
          <a:bodyPr anchor="t" rtlCol="false" tIns="0" lIns="0" bIns="0" rIns="0">
            <a:spAutoFit/>
          </a:bodyPr>
          <a:lstStyle/>
          <a:p>
            <a:pPr algn="l">
              <a:lnSpc>
                <a:spcPts val="8198"/>
              </a:lnSpc>
            </a:pPr>
            <a:r>
              <a:rPr lang="en-US" b="true" sz="6831" spc="273">
                <a:solidFill>
                  <a:srgbClr val="B22222"/>
                </a:solidFill>
                <a:latin typeface="Arsenal Bold"/>
                <a:ea typeface="Arsenal Bold"/>
                <a:cs typeface="Arsenal Bold"/>
                <a:sym typeface="Arsenal Bold"/>
              </a:rPr>
              <a:t>LÝ DO CHỌN MÔ HÌNH LSTM</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FE0DF"/>
        </a:solidFill>
      </p:bgPr>
    </p:bg>
    <p:spTree>
      <p:nvGrpSpPr>
        <p:cNvPr id="1" name=""/>
        <p:cNvGrpSpPr/>
        <p:nvPr/>
      </p:nvGrpSpPr>
      <p:grpSpPr>
        <a:xfrm>
          <a:off x="0" y="0"/>
          <a:ext cx="0" cy="0"/>
          <a:chOff x="0" y="0"/>
          <a:chExt cx="0" cy="0"/>
        </a:xfrm>
      </p:grpSpPr>
      <p:sp>
        <p:nvSpPr>
          <p:cNvPr name="Freeform 2" id="2"/>
          <p:cNvSpPr/>
          <p:nvPr/>
        </p:nvSpPr>
        <p:spPr>
          <a:xfrm flipH="false" flipV="false" rot="-9966245">
            <a:off x="-15523898" y="7340566"/>
            <a:ext cx="18146740" cy="11877866"/>
          </a:xfrm>
          <a:custGeom>
            <a:avLst/>
            <a:gdLst/>
            <a:ahLst/>
            <a:cxnLst/>
            <a:rect r="r" b="b" t="t" l="l"/>
            <a:pathLst>
              <a:path h="11877866" w="18146740">
                <a:moveTo>
                  <a:pt x="0" y="0"/>
                </a:moveTo>
                <a:lnTo>
                  <a:pt x="18146740" y="0"/>
                </a:lnTo>
                <a:lnTo>
                  <a:pt x="18146740" y="11877866"/>
                </a:lnTo>
                <a:lnTo>
                  <a:pt x="0" y="11877866"/>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253446">
            <a:off x="1422438" y="-14074312"/>
            <a:ext cx="11325564" cy="18118576"/>
          </a:xfrm>
          <a:custGeom>
            <a:avLst/>
            <a:gdLst/>
            <a:ahLst/>
            <a:cxnLst/>
            <a:rect r="r" b="b" t="t" l="l"/>
            <a:pathLst>
              <a:path h="18118576" w="11325564">
                <a:moveTo>
                  <a:pt x="0" y="0"/>
                </a:moveTo>
                <a:lnTo>
                  <a:pt x="11325564" y="0"/>
                </a:lnTo>
                <a:lnTo>
                  <a:pt x="11325564" y="18118577"/>
                </a:lnTo>
                <a:lnTo>
                  <a:pt x="0" y="18118577"/>
                </a:lnTo>
                <a:lnTo>
                  <a:pt x="0" y="0"/>
                </a:lnTo>
                <a:close/>
              </a:path>
            </a:pathLst>
          </a:custGeom>
          <a:blipFill>
            <a:blip r:embed="rId4"/>
            <a:stretch>
              <a:fillRect l="-13991" t="0" r="-13991" b="0"/>
            </a:stretch>
          </a:blipFill>
        </p:spPr>
      </p:sp>
      <p:sp>
        <p:nvSpPr>
          <p:cNvPr name="Freeform 4" id="4"/>
          <p:cNvSpPr/>
          <p:nvPr/>
        </p:nvSpPr>
        <p:spPr>
          <a:xfrm flipH="false" flipV="false" rot="1855628">
            <a:off x="-1027610" y="117065"/>
            <a:ext cx="2817219" cy="2465067"/>
          </a:xfrm>
          <a:custGeom>
            <a:avLst/>
            <a:gdLst/>
            <a:ahLst/>
            <a:cxnLst/>
            <a:rect r="r" b="b" t="t" l="l"/>
            <a:pathLst>
              <a:path h="2465067" w="2817219">
                <a:moveTo>
                  <a:pt x="0" y="0"/>
                </a:moveTo>
                <a:lnTo>
                  <a:pt x="2817220" y="0"/>
                </a:lnTo>
                <a:lnTo>
                  <a:pt x="2817220" y="2465067"/>
                </a:lnTo>
                <a:lnTo>
                  <a:pt x="0" y="2465067"/>
                </a:lnTo>
                <a:lnTo>
                  <a:pt x="0" y="0"/>
                </a:lnTo>
                <a:close/>
              </a:path>
            </a:pathLst>
          </a:custGeom>
          <a:blipFill>
            <a:blip r:embed="rId5">
              <a:alphaModFix amt="40000"/>
            </a:blip>
            <a:stretch>
              <a:fillRect l="0" t="0" r="0" b="0"/>
            </a:stretch>
          </a:blipFill>
        </p:spPr>
      </p:sp>
      <p:sp>
        <p:nvSpPr>
          <p:cNvPr name="Freeform 5" id="5"/>
          <p:cNvSpPr/>
          <p:nvPr/>
        </p:nvSpPr>
        <p:spPr>
          <a:xfrm flipH="false" flipV="false" rot="0">
            <a:off x="1135705" y="1637847"/>
            <a:ext cx="14680724" cy="8257907"/>
          </a:xfrm>
          <a:custGeom>
            <a:avLst/>
            <a:gdLst/>
            <a:ahLst/>
            <a:cxnLst/>
            <a:rect r="r" b="b" t="t" l="l"/>
            <a:pathLst>
              <a:path h="8257907" w="14680724">
                <a:moveTo>
                  <a:pt x="0" y="0"/>
                </a:moveTo>
                <a:lnTo>
                  <a:pt x="14680723" y="0"/>
                </a:lnTo>
                <a:lnTo>
                  <a:pt x="14680723" y="8257907"/>
                </a:lnTo>
                <a:lnTo>
                  <a:pt x="0" y="8257907"/>
                </a:lnTo>
                <a:lnTo>
                  <a:pt x="0" y="0"/>
                </a:lnTo>
                <a:close/>
              </a:path>
            </a:pathLst>
          </a:custGeom>
          <a:blipFill>
            <a:blip r:embed="rId6">
              <a:extLst>
                <a:ext uri="{96DAC541-7B7A-43D3-8B79-37D633B846F1}">
                  <asvg:svgBlip xmlns:asvg="http://schemas.microsoft.com/office/drawing/2016/SVG/main" r:embed="rId7"/>
                </a:ext>
              </a:extLst>
            </a:blip>
            <a:stretch>
              <a:fillRect l="-27218" t="-65312" r="-32778" b="-73615"/>
            </a:stretch>
          </a:blipFill>
        </p:spPr>
      </p:sp>
      <p:sp>
        <p:nvSpPr>
          <p:cNvPr name="TextBox 6" id="6"/>
          <p:cNvSpPr txBox="true"/>
          <p:nvPr/>
        </p:nvSpPr>
        <p:spPr>
          <a:xfrm rot="0">
            <a:off x="1563109" y="1349599"/>
            <a:ext cx="16876363" cy="2299996"/>
          </a:xfrm>
          <a:prstGeom prst="rect">
            <a:avLst/>
          </a:prstGeom>
        </p:spPr>
        <p:txBody>
          <a:bodyPr anchor="t" rtlCol="false" tIns="0" lIns="0" bIns="0" rIns="0">
            <a:spAutoFit/>
          </a:bodyPr>
          <a:lstStyle/>
          <a:p>
            <a:pPr algn="l">
              <a:lnSpc>
                <a:spcPts val="3036"/>
              </a:lnSpc>
            </a:pPr>
          </a:p>
          <a:p>
            <a:pPr algn="l" marL="546238" indent="-273119" lvl="1">
              <a:lnSpc>
                <a:spcPts val="3036"/>
              </a:lnSpc>
              <a:buFont typeface="Arial"/>
              <a:buChar char="•"/>
            </a:pPr>
            <a:r>
              <a:rPr lang="en-US" sz="2530" spc="101">
                <a:solidFill>
                  <a:srgbClr val="000000"/>
                </a:solidFill>
                <a:latin typeface="Arsenal"/>
                <a:ea typeface="Arsenal"/>
                <a:cs typeface="Arsenal"/>
                <a:sym typeface="Arsenal"/>
              </a:rPr>
              <a:t>Kết quả đánh giá mô hình:</a:t>
            </a:r>
          </a:p>
          <a:p>
            <a:pPr algn="l" marL="1092476" indent="-364159" lvl="2">
              <a:lnSpc>
                <a:spcPts val="3036"/>
              </a:lnSpc>
              <a:buFont typeface="Arial"/>
              <a:buChar char="⚬"/>
            </a:pPr>
            <a:r>
              <a:rPr lang="en-US" sz="2530" spc="101">
                <a:solidFill>
                  <a:srgbClr val="000000"/>
                </a:solidFill>
                <a:latin typeface="Arsenal"/>
                <a:ea typeface="Arsenal"/>
                <a:cs typeface="Arsenal"/>
                <a:sym typeface="Arsenal"/>
              </a:rPr>
              <a:t>Test Loss: 0.0019477533642202616</a:t>
            </a:r>
          </a:p>
          <a:p>
            <a:pPr algn="l" marL="1092476" indent="-364159" lvl="2">
              <a:lnSpc>
                <a:spcPts val="3036"/>
              </a:lnSpc>
              <a:buFont typeface="Arial"/>
              <a:buChar char="⚬"/>
            </a:pPr>
            <a:r>
              <a:rPr lang="en-US" sz="2530" spc="101">
                <a:solidFill>
                  <a:srgbClr val="000000"/>
                </a:solidFill>
                <a:latin typeface="Arsenal"/>
                <a:ea typeface="Arsenal"/>
                <a:cs typeface="Arsenal"/>
                <a:sym typeface="Arsenal"/>
              </a:rPr>
              <a:t> Test MAPE: 0.04733068964172451</a:t>
            </a:r>
          </a:p>
          <a:p>
            <a:pPr algn="l" marL="1092476" indent="-364159" lvl="2">
              <a:lnSpc>
                <a:spcPts val="3036"/>
              </a:lnSpc>
              <a:buFont typeface="Arial"/>
              <a:buChar char="⚬"/>
            </a:pPr>
            <a:r>
              <a:rPr lang="en-US" sz="2530" spc="101">
                <a:solidFill>
                  <a:srgbClr val="000000"/>
                </a:solidFill>
                <a:latin typeface="Arsenal"/>
                <a:ea typeface="Arsenal"/>
                <a:cs typeface="Arsenal"/>
                <a:sym typeface="Arsenal"/>
              </a:rPr>
              <a:t> Test Accuracy: 0.9526693103582755</a:t>
            </a:r>
          </a:p>
          <a:p>
            <a:pPr algn="l" marL="1092476" indent="-364159" lvl="2">
              <a:lnSpc>
                <a:spcPts val="3036"/>
              </a:lnSpc>
              <a:buFont typeface="Arial"/>
              <a:buChar char="⚬"/>
            </a:pPr>
            <a:r>
              <a:rPr lang="en-US" sz="2530" spc="101">
                <a:solidFill>
                  <a:srgbClr val="000000"/>
                </a:solidFill>
                <a:latin typeface="Arsenal"/>
                <a:ea typeface="Arsenal"/>
                <a:cs typeface="Arsenal"/>
                <a:sym typeface="Arsenal"/>
              </a:rPr>
              <a:t> R-squared: 0.7626980407440545</a:t>
            </a:r>
          </a:p>
        </p:txBody>
      </p:sp>
      <p:sp>
        <p:nvSpPr>
          <p:cNvPr name="TextBox 7" id="7"/>
          <p:cNvSpPr txBox="true"/>
          <p:nvPr/>
        </p:nvSpPr>
        <p:spPr>
          <a:xfrm rot="0">
            <a:off x="1028700" y="320899"/>
            <a:ext cx="15348912" cy="1028700"/>
          </a:xfrm>
          <a:prstGeom prst="rect">
            <a:avLst/>
          </a:prstGeom>
        </p:spPr>
        <p:txBody>
          <a:bodyPr anchor="t" rtlCol="false" tIns="0" lIns="0" bIns="0" rIns="0">
            <a:spAutoFit/>
          </a:bodyPr>
          <a:lstStyle/>
          <a:p>
            <a:pPr algn="l">
              <a:lnSpc>
                <a:spcPts val="8198"/>
              </a:lnSpc>
            </a:pPr>
            <a:r>
              <a:rPr lang="en-US" b="true" sz="6831" spc="273">
                <a:solidFill>
                  <a:srgbClr val="B22222"/>
                </a:solidFill>
                <a:latin typeface="Arsenal Bold"/>
                <a:ea typeface="Arsenal Bold"/>
                <a:cs typeface="Arsenal Bold"/>
                <a:sym typeface="Arsenal Bold"/>
              </a:rPr>
              <a:t>ĐÁNH GIÁ MÔ HÌNH</a:t>
            </a:r>
          </a:p>
        </p:txBody>
      </p:sp>
      <p:sp>
        <p:nvSpPr>
          <p:cNvPr name="TextBox 8" id="8"/>
          <p:cNvSpPr txBox="true"/>
          <p:nvPr/>
        </p:nvSpPr>
        <p:spPr>
          <a:xfrm rot="0">
            <a:off x="1563109" y="4172903"/>
            <a:ext cx="14014172" cy="5357415"/>
          </a:xfrm>
          <a:prstGeom prst="rect">
            <a:avLst/>
          </a:prstGeom>
        </p:spPr>
        <p:txBody>
          <a:bodyPr anchor="t" rtlCol="false" tIns="0" lIns="0" bIns="0" rIns="0">
            <a:spAutoFit/>
          </a:bodyPr>
          <a:lstStyle/>
          <a:p>
            <a:pPr algn="l" marL="508039" indent="-254020" lvl="1">
              <a:lnSpc>
                <a:spcPts val="2823"/>
              </a:lnSpc>
              <a:buAutoNum type="arabicPeriod" startAt="1"/>
            </a:pPr>
            <a:r>
              <a:rPr lang="en-US" sz="2353" spc="94">
                <a:solidFill>
                  <a:srgbClr val="000000"/>
                </a:solidFill>
                <a:latin typeface="Arsenal"/>
                <a:ea typeface="Arsenal"/>
                <a:cs typeface="Arsenal"/>
                <a:sym typeface="Arsenal"/>
              </a:rPr>
              <a:t>Test Loss: 0.00195</a:t>
            </a:r>
          </a:p>
          <a:p>
            <a:pPr algn="l" marL="1016078" indent="-338693" lvl="2">
              <a:lnSpc>
                <a:spcPts val="2823"/>
              </a:lnSpc>
              <a:buFont typeface="Arial"/>
              <a:buChar char="⚬"/>
            </a:pPr>
            <a:r>
              <a:rPr lang="en-US" sz="2353" spc="94">
                <a:solidFill>
                  <a:srgbClr val="000000"/>
                </a:solidFill>
                <a:latin typeface="Arsenal"/>
                <a:ea typeface="Arsenal"/>
                <a:cs typeface="Arsenal"/>
                <a:sym typeface="Arsenal"/>
              </a:rPr>
              <a:t>Đây</a:t>
            </a:r>
            <a:r>
              <a:rPr lang="en-US" sz="2353" spc="94">
                <a:solidFill>
                  <a:srgbClr val="000000"/>
                </a:solidFill>
                <a:latin typeface="Arsenal"/>
                <a:ea typeface="Arsenal"/>
                <a:cs typeface="Arsenal"/>
                <a:sym typeface="Arsenal"/>
              </a:rPr>
              <a:t> là giá trị lỗi tổng hợp (có thể là MSE hoặc MAE tùy theo hàm loss bạn dùng).</a:t>
            </a:r>
          </a:p>
          <a:p>
            <a:pPr algn="l" marL="1016078" indent="-338693" lvl="2">
              <a:lnSpc>
                <a:spcPts val="2823"/>
              </a:lnSpc>
              <a:buFont typeface="Arial"/>
              <a:buChar char="⚬"/>
            </a:pPr>
            <a:r>
              <a:rPr lang="en-US" sz="2353" spc="94">
                <a:solidFill>
                  <a:srgbClr val="000000"/>
                </a:solidFill>
                <a:latin typeface="Arsenal"/>
                <a:ea typeface="Arsenal"/>
                <a:cs typeface="Arsenal"/>
                <a:sym typeface="Arsenal"/>
              </a:rPr>
              <a:t>Càng thấp càng tốt → Giá trị này rất nhỏ, cho thấy mô hình học khá tốt trên tập test.</a:t>
            </a:r>
          </a:p>
          <a:p>
            <a:pPr algn="l" marL="508039" indent="-254020" lvl="1">
              <a:lnSpc>
                <a:spcPts val="2823"/>
              </a:lnSpc>
              <a:buAutoNum type="arabicPeriod" startAt="1"/>
            </a:pPr>
            <a:r>
              <a:rPr lang="en-US" sz="2353" spc="94">
                <a:solidFill>
                  <a:srgbClr val="000000"/>
                </a:solidFill>
                <a:latin typeface="Arsenal"/>
                <a:ea typeface="Arsenal"/>
                <a:cs typeface="Arsenal"/>
                <a:sym typeface="Arsenal"/>
              </a:rPr>
              <a:t>Test MAPE: 0.0473 (~4.73%)</a:t>
            </a:r>
          </a:p>
          <a:p>
            <a:pPr algn="l" marL="1016078" indent="-338693" lvl="2">
              <a:lnSpc>
                <a:spcPts val="2823"/>
              </a:lnSpc>
              <a:buFont typeface="Arial"/>
              <a:buChar char="⚬"/>
            </a:pPr>
            <a:r>
              <a:rPr lang="en-US" sz="2353" spc="94">
                <a:solidFill>
                  <a:srgbClr val="000000"/>
                </a:solidFill>
                <a:latin typeface="Arsenal"/>
                <a:ea typeface="Arsenal"/>
                <a:cs typeface="Arsenal"/>
                <a:sym typeface="Arsenal"/>
              </a:rPr>
              <a:t>MAPE (Mean Absolute Percentage Error) dưới 10% thường được xem là rất tốt.</a:t>
            </a:r>
          </a:p>
          <a:p>
            <a:pPr algn="l" marL="1016078" indent="-338693" lvl="2">
              <a:lnSpc>
                <a:spcPts val="2823"/>
              </a:lnSpc>
              <a:buFont typeface="Arial"/>
              <a:buChar char="⚬"/>
            </a:pPr>
            <a:r>
              <a:rPr lang="en-US" sz="2353" spc="94">
                <a:solidFill>
                  <a:srgbClr val="000000"/>
                </a:solidFill>
                <a:latin typeface="Arsenal"/>
                <a:ea typeface="Arsenal"/>
                <a:cs typeface="Arsenal"/>
                <a:sym typeface="Arsenal"/>
              </a:rPr>
              <a:t>Với</a:t>
            </a:r>
            <a:r>
              <a:rPr lang="en-US" sz="2353" spc="94">
                <a:solidFill>
                  <a:srgbClr val="000000"/>
                </a:solidFill>
                <a:latin typeface="Arsenal"/>
                <a:ea typeface="Arsenal"/>
                <a:cs typeface="Arsenal"/>
                <a:sym typeface="Arsenal"/>
              </a:rPr>
              <a:t> 4.73%, mô hình có độ sai lệch trung bình chỉ khoảng 4.7% so với g</a:t>
            </a:r>
            <a:r>
              <a:rPr lang="en-US" sz="2353" spc="94">
                <a:solidFill>
                  <a:srgbClr val="000000"/>
                </a:solidFill>
                <a:latin typeface="Arsenal"/>
                <a:ea typeface="Arsenal"/>
                <a:cs typeface="Arsenal"/>
                <a:sym typeface="Arsenal"/>
              </a:rPr>
              <a:t>iá trị</a:t>
            </a:r>
            <a:r>
              <a:rPr lang="en-US" sz="2353" spc="94">
                <a:solidFill>
                  <a:srgbClr val="000000"/>
                </a:solidFill>
                <a:latin typeface="Arsenal"/>
                <a:ea typeface="Arsenal"/>
                <a:cs typeface="Arsenal"/>
                <a:sym typeface="Arsenal"/>
              </a:rPr>
              <a:t> thực → rất chính xác.</a:t>
            </a:r>
          </a:p>
          <a:p>
            <a:pPr algn="l" marL="508039" indent="-254020" lvl="1">
              <a:lnSpc>
                <a:spcPts val="2823"/>
              </a:lnSpc>
              <a:buAutoNum type="arabicPeriod" startAt="1"/>
            </a:pPr>
            <a:r>
              <a:rPr lang="en-US" sz="2353" spc="94">
                <a:solidFill>
                  <a:srgbClr val="000000"/>
                </a:solidFill>
                <a:latin typeface="Arsenal"/>
                <a:ea typeface="Arsenal"/>
                <a:cs typeface="Arsenal"/>
                <a:sym typeface="Arsenal"/>
              </a:rPr>
              <a:t>Test Accuracy: 0.9527 (~95.27%)</a:t>
            </a:r>
          </a:p>
          <a:p>
            <a:pPr algn="l" marL="1016078" indent="-338693" lvl="2">
              <a:lnSpc>
                <a:spcPts val="2823"/>
              </a:lnSpc>
              <a:buFont typeface="Arial"/>
              <a:buChar char="⚬"/>
            </a:pPr>
            <a:r>
              <a:rPr lang="en-US" sz="2353" spc="94">
                <a:solidFill>
                  <a:srgbClr val="000000"/>
                </a:solidFill>
                <a:latin typeface="Arsenal"/>
                <a:ea typeface="Arsenal"/>
                <a:cs typeface="Arsenal"/>
                <a:sym typeface="Arsenal"/>
              </a:rPr>
              <a:t>Nếu đây là độ chính xác (accuracy) trong dự báo phân loại, thì mô hình đang hoạt động rất tốt.</a:t>
            </a:r>
          </a:p>
          <a:p>
            <a:pPr algn="l" marL="1016078" indent="-338693" lvl="2">
              <a:lnSpc>
                <a:spcPts val="2823"/>
              </a:lnSpc>
              <a:buFont typeface="Arial"/>
              <a:buChar char="⚬"/>
            </a:pPr>
            <a:r>
              <a:rPr lang="en-US" sz="2353" spc="94">
                <a:solidFill>
                  <a:srgbClr val="000000"/>
                </a:solidFill>
                <a:latin typeface="Arsenal"/>
                <a:ea typeface="Arsenal"/>
                <a:cs typeface="Arsenal"/>
                <a:sym typeface="Arsenal"/>
              </a:rPr>
              <a:t>Tuy nhiên, nếu đây là một bài toán hồi quy, thì thuật ngữ "accuracy" có thể gây nhầm lẫn – cần xác định rõ mô hình của bạn là phân loại hay hồi quy.</a:t>
            </a:r>
          </a:p>
          <a:p>
            <a:pPr algn="l" marL="508039" indent="-254020" lvl="1">
              <a:lnSpc>
                <a:spcPts val="2823"/>
              </a:lnSpc>
              <a:buAutoNum type="arabicPeriod" startAt="1"/>
            </a:pPr>
            <a:r>
              <a:rPr lang="en-US" sz="2353" spc="94">
                <a:solidFill>
                  <a:srgbClr val="000000"/>
                </a:solidFill>
                <a:latin typeface="Arsenal"/>
                <a:ea typeface="Arsenal"/>
                <a:cs typeface="Arsenal"/>
                <a:sym typeface="Arsenal"/>
              </a:rPr>
              <a:t>R-squared (R²): 0.7627</a:t>
            </a:r>
          </a:p>
          <a:p>
            <a:pPr algn="l" marL="1016078" indent="-338693" lvl="2">
              <a:lnSpc>
                <a:spcPts val="2823"/>
              </a:lnSpc>
              <a:buFont typeface="Arial"/>
              <a:buChar char="⚬"/>
            </a:pPr>
            <a:r>
              <a:rPr lang="en-US" sz="2353" spc="94">
                <a:solidFill>
                  <a:srgbClr val="000000"/>
                </a:solidFill>
                <a:latin typeface="Arsenal"/>
                <a:ea typeface="Arsenal"/>
                <a:cs typeface="Arsenal"/>
                <a:sym typeface="Arsenal"/>
              </a:rPr>
              <a:t>R² đo mức độ giải thích phương sai của mô hình.</a:t>
            </a:r>
          </a:p>
          <a:p>
            <a:pPr algn="l" marL="1016078" indent="-338693" lvl="2">
              <a:lnSpc>
                <a:spcPts val="2823"/>
              </a:lnSpc>
              <a:buFont typeface="Arial"/>
              <a:buChar char="⚬"/>
            </a:pPr>
            <a:r>
              <a:rPr lang="en-US" sz="2353" spc="94">
                <a:solidFill>
                  <a:srgbClr val="000000"/>
                </a:solidFill>
                <a:latin typeface="Arsenal"/>
                <a:ea typeface="Arsenal"/>
                <a:cs typeface="Arsenal"/>
                <a:sym typeface="Arsenal"/>
              </a:rPr>
              <a:t>Giá trị từ 0.75 trở lê</a:t>
            </a:r>
            <a:r>
              <a:rPr lang="en-US" sz="2353" spc="94">
                <a:solidFill>
                  <a:srgbClr val="000000"/>
                </a:solidFill>
                <a:latin typeface="Arsenal"/>
                <a:ea typeface="Arsenal"/>
                <a:cs typeface="Arsenal"/>
                <a:sym typeface="Arsenal"/>
              </a:rPr>
              <a:t>n thường được x</a:t>
            </a:r>
            <a:r>
              <a:rPr lang="en-US" sz="2353" spc="94">
                <a:solidFill>
                  <a:srgbClr val="000000"/>
                </a:solidFill>
                <a:latin typeface="Arsenal"/>
                <a:ea typeface="Arsenal"/>
                <a:cs typeface="Arsenal"/>
                <a:sym typeface="Arsenal"/>
              </a:rPr>
              <a:t>em là tốt, tuy chưa đạt</a:t>
            </a:r>
            <a:r>
              <a:rPr lang="en-US" sz="2353" spc="94">
                <a:solidFill>
                  <a:srgbClr val="000000"/>
                </a:solidFill>
                <a:latin typeface="Arsenal"/>
                <a:ea typeface="Arsenal"/>
                <a:cs typeface="Arsenal"/>
                <a:sym typeface="Arsenal"/>
              </a:rPr>
              <a:t> mức</a:t>
            </a:r>
            <a:r>
              <a:rPr lang="en-US" sz="2353" spc="94">
                <a:solidFill>
                  <a:srgbClr val="000000"/>
                </a:solidFill>
                <a:latin typeface="Arsenal"/>
                <a:ea typeface="Arsenal"/>
                <a:cs typeface="Arsenal"/>
                <a:sym typeface="Arsenal"/>
              </a:rPr>
              <a:t> rất cao (0.90+).</a:t>
            </a:r>
          </a:p>
          <a:p>
            <a:pPr algn="l" marL="1016078" indent="-338693" lvl="2">
              <a:lnSpc>
                <a:spcPts val="2823"/>
              </a:lnSpc>
              <a:buFont typeface="Arial"/>
              <a:buChar char="⚬"/>
            </a:pPr>
            <a:r>
              <a:rPr lang="en-US" sz="2353" spc="94">
                <a:solidFill>
                  <a:srgbClr val="000000"/>
                </a:solidFill>
                <a:latin typeface="Arsenal"/>
                <a:ea typeface="Arsenal"/>
                <a:cs typeface="Arsenal"/>
                <a:sym typeface="Arsenal"/>
              </a:rPr>
              <a:t>→</a:t>
            </a:r>
            <a:r>
              <a:rPr lang="en-US" sz="2353" spc="94">
                <a:solidFill>
                  <a:srgbClr val="000000"/>
                </a:solidFill>
                <a:latin typeface="Arsenal"/>
                <a:ea typeface="Arsenal"/>
                <a:cs typeface="Arsenal"/>
                <a:sym typeface="Arsenal"/>
              </a:rPr>
              <a:t> Mô hình giải thích khoảng 76.27% sự biến động trong dữ liệu test – tốt </a:t>
            </a:r>
          </a:p>
          <a:p>
            <a:pPr algn="l">
              <a:lnSpc>
                <a:spcPts val="2823"/>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FE0DF"/>
        </a:solidFill>
      </p:bgPr>
    </p:bg>
    <p:spTree>
      <p:nvGrpSpPr>
        <p:cNvPr id="1" name=""/>
        <p:cNvGrpSpPr/>
        <p:nvPr/>
      </p:nvGrpSpPr>
      <p:grpSpPr>
        <a:xfrm>
          <a:off x="0" y="0"/>
          <a:ext cx="0" cy="0"/>
          <a:chOff x="0" y="0"/>
          <a:chExt cx="0" cy="0"/>
        </a:xfrm>
      </p:grpSpPr>
      <p:sp>
        <p:nvSpPr>
          <p:cNvPr name="Freeform 2" id="2"/>
          <p:cNvSpPr/>
          <p:nvPr/>
        </p:nvSpPr>
        <p:spPr>
          <a:xfrm flipH="false" flipV="false" rot="5952305">
            <a:off x="11696407" y="-4910233"/>
            <a:ext cx="18146740" cy="11877866"/>
          </a:xfrm>
          <a:custGeom>
            <a:avLst/>
            <a:gdLst/>
            <a:ahLst/>
            <a:cxnLst/>
            <a:rect r="r" b="b" t="t" l="l"/>
            <a:pathLst>
              <a:path h="11877866" w="18146740">
                <a:moveTo>
                  <a:pt x="0" y="0"/>
                </a:moveTo>
                <a:lnTo>
                  <a:pt x="18146740" y="0"/>
                </a:lnTo>
                <a:lnTo>
                  <a:pt x="18146740" y="11877866"/>
                </a:lnTo>
                <a:lnTo>
                  <a:pt x="0" y="11877866"/>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01944">
            <a:off x="11336249" y="-2873397"/>
            <a:ext cx="11069779" cy="7804194"/>
          </a:xfrm>
          <a:custGeom>
            <a:avLst/>
            <a:gdLst/>
            <a:ahLst/>
            <a:cxnLst/>
            <a:rect r="r" b="b" t="t" l="l"/>
            <a:pathLst>
              <a:path h="7804194" w="11069779">
                <a:moveTo>
                  <a:pt x="0" y="0"/>
                </a:moveTo>
                <a:lnTo>
                  <a:pt x="11069779" y="0"/>
                </a:lnTo>
                <a:lnTo>
                  <a:pt x="11069779" y="7804194"/>
                </a:lnTo>
                <a:lnTo>
                  <a:pt x="0" y="7804194"/>
                </a:lnTo>
                <a:lnTo>
                  <a:pt x="0" y="0"/>
                </a:lnTo>
                <a:close/>
              </a:path>
            </a:pathLst>
          </a:custGeom>
          <a:blipFill>
            <a:blip r:embed="rId4">
              <a:alphaModFix amt="3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6221454" y="823790"/>
            <a:ext cx="6861963" cy="2161518"/>
          </a:xfrm>
          <a:custGeom>
            <a:avLst/>
            <a:gdLst/>
            <a:ahLst/>
            <a:cxnLst/>
            <a:rect r="r" b="b" t="t" l="l"/>
            <a:pathLst>
              <a:path h="2161518" w="6861963">
                <a:moveTo>
                  <a:pt x="0" y="0"/>
                </a:moveTo>
                <a:lnTo>
                  <a:pt x="6861963" y="0"/>
                </a:lnTo>
                <a:lnTo>
                  <a:pt x="6861963" y="2161518"/>
                </a:lnTo>
                <a:lnTo>
                  <a:pt x="0" y="2161518"/>
                </a:lnTo>
                <a:lnTo>
                  <a:pt x="0" y="0"/>
                </a:lnTo>
                <a:close/>
              </a:path>
            </a:pathLst>
          </a:custGeom>
          <a:blipFill>
            <a:blip r:embed="rId6">
              <a:alphaModFix amt="40000"/>
            </a:blip>
            <a:stretch>
              <a:fillRect l="0" t="0" r="0" b="0"/>
            </a:stretch>
          </a:blipFill>
        </p:spPr>
      </p:sp>
      <p:sp>
        <p:nvSpPr>
          <p:cNvPr name="Freeform 5" id="5"/>
          <p:cNvSpPr/>
          <p:nvPr/>
        </p:nvSpPr>
        <p:spPr>
          <a:xfrm flipH="false" flipV="false" rot="5253446">
            <a:off x="2435033" y="6901477"/>
            <a:ext cx="10282450" cy="16449807"/>
          </a:xfrm>
          <a:custGeom>
            <a:avLst/>
            <a:gdLst/>
            <a:ahLst/>
            <a:cxnLst/>
            <a:rect r="r" b="b" t="t" l="l"/>
            <a:pathLst>
              <a:path h="16449807" w="10282450">
                <a:moveTo>
                  <a:pt x="0" y="0"/>
                </a:moveTo>
                <a:lnTo>
                  <a:pt x="10282450" y="0"/>
                </a:lnTo>
                <a:lnTo>
                  <a:pt x="10282450" y="16449807"/>
                </a:lnTo>
                <a:lnTo>
                  <a:pt x="0" y="16449807"/>
                </a:lnTo>
                <a:lnTo>
                  <a:pt x="0" y="0"/>
                </a:lnTo>
                <a:close/>
              </a:path>
            </a:pathLst>
          </a:custGeom>
          <a:blipFill>
            <a:blip r:embed="rId7"/>
            <a:stretch>
              <a:fillRect l="-13991" t="0" r="-13991" b="0"/>
            </a:stretch>
          </a:blipFill>
        </p:spPr>
      </p:sp>
      <p:sp>
        <p:nvSpPr>
          <p:cNvPr name="Freeform 6" id="6"/>
          <p:cNvSpPr/>
          <p:nvPr/>
        </p:nvSpPr>
        <p:spPr>
          <a:xfrm flipH="false" flipV="false" rot="0">
            <a:off x="8136364" y="1904549"/>
            <a:ext cx="9122936" cy="7663267"/>
          </a:xfrm>
          <a:custGeom>
            <a:avLst/>
            <a:gdLst/>
            <a:ahLst/>
            <a:cxnLst/>
            <a:rect r="r" b="b" t="t" l="l"/>
            <a:pathLst>
              <a:path h="7663267" w="9122936">
                <a:moveTo>
                  <a:pt x="0" y="0"/>
                </a:moveTo>
                <a:lnTo>
                  <a:pt x="9122936" y="0"/>
                </a:lnTo>
                <a:lnTo>
                  <a:pt x="9122936" y="7663267"/>
                </a:lnTo>
                <a:lnTo>
                  <a:pt x="0" y="76632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0" y="5686653"/>
            <a:ext cx="7211333" cy="4804550"/>
          </a:xfrm>
          <a:custGeom>
            <a:avLst/>
            <a:gdLst/>
            <a:ahLst/>
            <a:cxnLst/>
            <a:rect r="r" b="b" t="t" l="l"/>
            <a:pathLst>
              <a:path h="4804550" w="7211333">
                <a:moveTo>
                  <a:pt x="0" y="0"/>
                </a:moveTo>
                <a:lnTo>
                  <a:pt x="7211333" y="0"/>
                </a:lnTo>
                <a:lnTo>
                  <a:pt x="7211333" y="4804550"/>
                </a:lnTo>
                <a:lnTo>
                  <a:pt x="0" y="4804550"/>
                </a:lnTo>
                <a:lnTo>
                  <a:pt x="0" y="0"/>
                </a:lnTo>
                <a:close/>
              </a:path>
            </a:pathLst>
          </a:custGeom>
          <a:blipFill>
            <a:blip r:embed="rId10"/>
            <a:stretch>
              <a:fillRect l="0" t="0" r="0" b="0"/>
            </a:stretch>
          </a:blipFill>
        </p:spPr>
      </p:sp>
      <p:sp>
        <p:nvSpPr>
          <p:cNvPr name="TextBox 8" id="8"/>
          <p:cNvSpPr txBox="true"/>
          <p:nvPr/>
        </p:nvSpPr>
        <p:spPr>
          <a:xfrm rot="0">
            <a:off x="769709" y="711376"/>
            <a:ext cx="11195769" cy="2066925"/>
          </a:xfrm>
          <a:prstGeom prst="rect">
            <a:avLst/>
          </a:prstGeom>
        </p:spPr>
        <p:txBody>
          <a:bodyPr anchor="t" rtlCol="false" tIns="0" lIns="0" bIns="0" rIns="0">
            <a:spAutoFit/>
          </a:bodyPr>
          <a:lstStyle/>
          <a:p>
            <a:pPr algn="l">
              <a:lnSpc>
                <a:spcPts val="8198"/>
              </a:lnSpc>
            </a:pPr>
            <a:r>
              <a:rPr lang="en-US" b="true" sz="6831" spc="273">
                <a:solidFill>
                  <a:srgbClr val="B22222"/>
                </a:solidFill>
                <a:latin typeface="Arsenal Bold"/>
                <a:ea typeface="Arsenal Bold"/>
                <a:cs typeface="Arsenal Bold"/>
                <a:sym typeface="Arsenal Bold"/>
              </a:rPr>
              <a:t>TRỰC QUAN KẾT QUẢ</a:t>
            </a:r>
          </a:p>
          <a:p>
            <a:pPr algn="l">
              <a:lnSpc>
                <a:spcPts val="8198"/>
              </a:lnSpc>
            </a:pPr>
          </a:p>
        </p:txBody>
      </p:sp>
      <p:sp>
        <p:nvSpPr>
          <p:cNvPr name="TextBox 9" id="9"/>
          <p:cNvSpPr txBox="true"/>
          <p:nvPr/>
        </p:nvSpPr>
        <p:spPr>
          <a:xfrm rot="0">
            <a:off x="8571676" y="2703147"/>
            <a:ext cx="5156538" cy="617441"/>
          </a:xfrm>
          <a:prstGeom prst="rect">
            <a:avLst/>
          </a:prstGeom>
        </p:spPr>
        <p:txBody>
          <a:bodyPr anchor="t" rtlCol="false" tIns="0" lIns="0" bIns="0" rIns="0">
            <a:spAutoFit/>
          </a:bodyPr>
          <a:lstStyle/>
          <a:p>
            <a:pPr algn="ctr">
              <a:lnSpc>
                <a:spcPts val="4897"/>
              </a:lnSpc>
              <a:spcBef>
                <a:spcPct val="0"/>
              </a:spcBef>
            </a:pPr>
            <a:r>
              <a:rPr lang="en-US" b="true" sz="4081" spc="163">
                <a:solidFill>
                  <a:srgbClr val="B22222"/>
                </a:solidFill>
                <a:latin typeface="Arsenal Bold"/>
                <a:ea typeface="Arsenal Bold"/>
                <a:cs typeface="Arsenal Bold"/>
                <a:sym typeface="Arsenal Bold"/>
              </a:rPr>
              <a:t>Thành Phần Chính:</a:t>
            </a:r>
          </a:p>
        </p:txBody>
      </p:sp>
      <p:sp>
        <p:nvSpPr>
          <p:cNvPr name="TextBox 10" id="10"/>
          <p:cNvSpPr txBox="true"/>
          <p:nvPr/>
        </p:nvSpPr>
        <p:spPr>
          <a:xfrm rot="0">
            <a:off x="8757438" y="4400201"/>
            <a:ext cx="4335641" cy="935329"/>
          </a:xfrm>
          <a:prstGeom prst="rect">
            <a:avLst/>
          </a:prstGeom>
        </p:spPr>
        <p:txBody>
          <a:bodyPr anchor="t" rtlCol="false" tIns="0" lIns="0" bIns="0" rIns="0">
            <a:spAutoFit/>
          </a:bodyPr>
          <a:lstStyle/>
          <a:p>
            <a:pPr algn="l" marL="677255" indent="-338628" lvl="1">
              <a:lnSpc>
                <a:spcPts val="3764"/>
              </a:lnSpc>
              <a:buFont typeface="Arial"/>
              <a:buChar char="•"/>
            </a:pPr>
            <a:r>
              <a:rPr lang="en-US" sz="3136" spc="125">
                <a:solidFill>
                  <a:srgbClr val="231F1D"/>
                </a:solidFill>
                <a:latin typeface="Arsenal"/>
                <a:ea typeface="Arsenal"/>
                <a:cs typeface="Arsenal"/>
                <a:sym typeface="Arsenal"/>
              </a:rPr>
              <a:t>Sơ đồ Loss, Val_Loss</a:t>
            </a:r>
          </a:p>
          <a:p>
            <a:pPr algn="l" marL="677255" indent="-338628" lvl="1">
              <a:lnSpc>
                <a:spcPts val="3764"/>
              </a:lnSpc>
              <a:buFont typeface="Arial"/>
              <a:buChar char="•"/>
            </a:pPr>
            <a:r>
              <a:rPr lang="en-US" sz="3136" spc="125">
                <a:solidFill>
                  <a:srgbClr val="231F1D"/>
                </a:solidFill>
                <a:latin typeface="Arsenal"/>
                <a:ea typeface="Arsenal"/>
                <a:cs typeface="Arsenal"/>
                <a:sym typeface="Arsenal"/>
              </a:rPr>
              <a:t>Sơ đồ dự đoán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FE0DF"/>
        </a:solidFill>
      </p:bgPr>
    </p:bg>
    <p:spTree>
      <p:nvGrpSpPr>
        <p:cNvPr id="1" name=""/>
        <p:cNvGrpSpPr/>
        <p:nvPr/>
      </p:nvGrpSpPr>
      <p:grpSpPr>
        <a:xfrm>
          <a:off x="0" y="0"/>
          <a:ext cx="0" cy="0"/>
          <a:chOff x="0" y="0"/>
          <a:chExt cx="0" cy="0"/>
        </a:xfrm>
      </p:grpSpPr>
      <p:sp>
        <p:nvSpPr>
          <p:cNvPr name="Freeform 2" id="2"/>
          <p:cNvSpPr/>
          <p:nvPr/>
        </p:nvSpPr>
        <p:spPr>
          <a:xfrm flipH="false" flipV="false" rot="5253446">
            <a:off x="-3320343" y="-11745635"/>
            <a:ext cx="9359957" cy="14974009"/>
          </a:xfrm>
          <a:custGeom>
            <a:avLst/>
            <a:gdLst/>
            <a:ahLst/>
            <a:cxnLst/>
            <a:rect r="r" b="b" t="t" l="l"/>
            <a:pathLst>
              <a:path h="14974009" w="9359957">
                <a:moveTo>
                  <a:pt x="0" y="0"/>
                </a:moveTo>
                <a:lnTo>
                  <a:pt x="9359957" y="0"/>
                </a:lnTo>
                <a:lnTo>
                  <a:pt x="9359957" y="14974009"/>
                </a:lnTo>
                <a:lnTo>
                  <a:pt x="0" y="14974009"/>
                </a:lnTo>
                <a:lnTo>
                  <a:pt x="0" y="0"/>
                </a:lnTo>
                <a:close/>
              </a:path>
            </a:pathLst>
          </a:custGeom>
          <a:blipFill>
            <a:blip r:embed="rId2"/>
            <a:stretch>
              <a:fillRect l="-13991" t="0" r="-13991" b="0"/>
            </a:stretch>
          </a:blipFill>
        </p:spPr>
      </p:sp>
      <p:sp>
        <p:nvSpPr>
          <p:cNvPr name="Freeform 3" id="3"/>
          <p:cNvSpPr/>
          <p:nvPr/>
        </p:nvSpPr>
        <p:spPr>
          <a:xfrm flipH="false" flipV="false" rot="10634593">
            <a:off x="2259116" y="9265994"/>
            <a:ext cx="18146740" cy="11877866"/>
          </a:xfrm>
          <a:custGeom>
            <a:avLst/>
            <a:gdLst/>
            <a:ahLst/>
            <a:cxnLst/>
            <a:rect r="r" b="b" t="t" l="l"/>
            <a:pathLst>
              <a:path h="11877866" w="18146740">
                <a:moveTo>
                  <a:pt x="0" y="0"/>
                </a:moveTo>
                <a:lnTo>
                  <a:pt x="18146740" y="0"/>
                </a:lnTo>
                <a:lnTo>
                  <a:pt x="18146740" y="11877867"/>
                </a:lnTo>
                <a:lnTo>
                  <a:pt x="0" y="11877867"/>
                </a:lnTo>
                <a:lnTo>
                  <a:pt x="0" y="0"/>
                </a:lnTo>
                <a:close/>
              </a:path>
            </a:pathLst>
          </a:custGeom>
          <a:blipFill>
            <a:blip r:embed="rId3">
              <a:alphaModFix amt="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901944">
            <a:off x="12155146" y="8685489"/>
            <a:ext cx="11069779" cy="7804194"/>
          </a:xfrm>
          <a:custGeom>
            <a:avLst/>
            <a:gdLst/>
            <a:ahLst/>
            <a:cxnLst/>
            <a:rect r="r" b="b" t="t" l="l"/>
            <a:pathLst>
              <a:path h="7804194" w="11069779">
                <a:moveTo>
                  <a:pt x="0" y="0"/>
                </a:moveTo>
                <a:lnTo>
                  <a:pt x="11069779" y="0"/>
                </a:lnTo>
                <a:lnTo>
                  <a:pt x="11069779" y="7804194"/>
                </a:lnTo>
                <a:lnTo>
                  <a:pt x="0" y="7804194"/>
                </a:lnTo>
                <a:lnTo>
                  <a:pt x="0" y="0"/>
                </a:lnTo>
                <a:close/>
              </a:path>
            </a:pathLst>
          </a:custGeom>
          <a:blipFill>
            <a:blip r:embed="rId5">
              <a:alphaModFix amt="30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702761">
            <a:off x="-658218" y="9311231"/>
            <a:ext cx="5498480" cy="8005718"/>
          </a:xfrm>
          <a:custGeom>
            <a:avLst/>
            <a:gdLst/>
            <a:ahLst/>
            <a:cxnLst/>
            <a:rect r="r" b="b" t="t" l="l"/>
            <a:pathLst>
              <a:path h="8005718" w="5498480">
                <a:moveTo>
                  <a:pt x="0" y="0"/>
                </a:moveTo>
                <a:lnTo>
                  <a:pt x="5498481" y="0"/>
                </a:lnTo>
                <a:lnTo>
                  <a:pt x="5498481" y="8005718"/>
                </a:lnTo>
                <a:lnTo>
                  <a:pt x="0" y="8005718"/>
                </a:lnTo>
                <a:lnTo>
                  <a:pt x="0" y="0"/>
                </a:lnTo>
                <a:close/>
              </a:path>
            </a:pathLst>
          </a:custGeom>
          <a:blipFill>
            <a:blip r:embed="rId7"/>
            <a:stretch>
              <a:fillRect l="-43814" t="0" r="-46510" b="0"/>
            </a:stretch>
          </a:blipFill>
        </p:spPr>
      </p:sp>
      <p:sp>
        <p:nvSpPr>
          <p:cNvPr name="Freeform 6" id="6"/>
          <p:cNvSpPr/>
          <p:nvPr/>
        </p:nvSpPr>
        <p:spPr>
          <a:xfrm flipH="false" flipV="false" rot="5854399">
            <a:off x="375945" y="-1551624"/>
            <a:ext cx="3430156" cy="3001386"/>
          </a:xfrm>
          <a:custGeom>
            <a:avLst/>
            <a:gdLst/>
            <a:ahLst/>
            <a:cxnLst/>
            <a:rect r="r" b="b" t="t" l="l"/>
            <a:pathLst>
              <a:path h="3001386" w="3430156">
                <a:moveTo>
                  <a:pt x="0" y="0"/>
                </a:moveTo>
                <a:lnTo>
                  <a:pt x="3430156" y="0"/>
                </a:lnTo>
                <a:lnTo>
                  <a:pt x="3430156" y="3001387"/>
                </a:lnTo>
                <a:lnTo>
                  <a:pt x="0" y="3001387"/>
                </a:lnTo>
                <a:lnTo>
                  <a:pt x="0" y="0"/>
                </a:lnTo>
                <a:close/>
              </a:path>
            </a:pathLst>
          </a:custGeom>
          <a:blipFill>
            <a:blip r:embed="rId8">
              <a:alphaModFix amt="40000"/>
            </a:blip>
            <a:stretch>
              <a:fillRect l="0" t="0" r="0" b="0"/>
            </a:stretch>
          </a:blipFill>
        </p:spPr>
      </p:sp>
      <p:sp>
        <p:nvSpPr>
          <p:cNvPr name="Freeform 7" id="7"/>
          <p:cNvSpPr/>
          <p:nvPr/>
        </p:nvSpPr>
        <p:spPr>
          <a:xfrm flipH="false" flipV="false" rot="0">
            <a:off x="819275" y="1516116"/>
            <a:ext cx="16440025" cy="8220012"/>
          </a:xfrm>
          <a:custGeom>
            <a:avLst/>
            <a:gdLst/>
            <a:ahLst/>
            <a:cxnLst/>
            <a:rect r="r" b="b" t="t" l="l"/>
            <a:pathLst>
              <a:path h="8220012" w="16440025">
                <a:moveTo>
                  <a:pt x="0" y="0"/>
                </a:moveTo>
                <a:lnTo>
                  <a:pt x="16440025" y="0"/>
                </a:lnTo>
                <a:lnTo>
                  <a:pt x="16440025" y="8220012"/>
                </a:lnTo>
                <a:lnTo>
                  <a:pt x="0" y="8220012"/>
                </a:lnTo>
                <a:lnTo>
                  <a:pt x="0" y="0"/>
                </a:lnTo>
                <a:close/>
              </a:path>
            </a:pathLst>
          </a:custGeom>
          <a:blipFill>
            <a:blip r:embed="rId9"/>
            <a:stretch>
              <a:fillRect l="0" t="0" r="0" b="0"/>
            </a:stretch>
          </a:blipFill>
        </p:spPr>
      </p:sp>
      <p:sp>
        <p:nvSpPr>
          <p:cNvPr name="TextBox 8" id="8"/>
          <p:cNvSpPr txBox="true"/>
          <p:nvPr/>
        </p:nvSpPr>
        <p:spPr>
          <a:xfrm rot="0">
            <a:off x="819275" y="519113"/>
            <a:ext cx="10513210" cy="1028700"/>
          </a:xfrm>
          <a:prstGeom prst="rect">
            <a:avLst/>
          </a:prstGeom>
        </p:spPr>
        <p:txBody>
          <a:bodyPr anchor="t" rtlCol="false" tIns="0" lIns="0" bIns="0" rIns="0">
            <a:spAutoFit/>
          </a:bodyPr>
          <a:lstStyle/>
          <a:p>
            <a:pPr algn="l">
              <a:lnSpc>
                <a:spcPts val="8198"/>
              </a:lnSpc>
            </a:pPr>
            <a:r>
              <a:rPr lang="en-US" b="true" sz="6831" spc="273">
                <a:solidFill>
                  <a:srgbClr val="B22222"/>
                </a:solidFill>
                <a:latin typeface="Arsenal Bold"/>
                <a:ea typeface="Arsenal Bold"/>
                <a:cs typeface="Arsenal Bold"/>
                <a:sym typeface="Arsenal Bold"/>
              </a:rPr>
              <a:t>SƠ ĐỒ LOSS, VAL_LOSS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FE0DF"/>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1963025" y="-8594761"/>
            <a:ext cx="17288724" cy="11316255"/>
          </a:xfrm>
          <a:custGeom>
            <a:avLst/>
            <a:gdLst/>
            <a:ahLst/>
            <a:cxnLst/>
            <a:rect r="r" b="b" t="t" l="l"/>
            <a:pathLst>
              <a:path h="11316255" w="17288724">
                <a:moveTo>
                  <a:pt x="0" y="0"/>
                </a:moveTo>
                <a:lnTo>
                  <a:pt x="17288723" y="0"/>
                </a:lnTo>
                <a:lnTo>
                  <a:pt x="17288723" y="11316255"/>
                </a:lnTo>
                <a:lnTo>
                  <a:pt x="0" y="11316255"/>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01944">
            <a:off x="12029211" y="8190854"/>
            <a:ext cx="11069779" cy="7804194"/>
          </a:xfrm>
          <a:custGeom>
            <a:avLst/>
            <a:gdLst/>
            <a:ahLst/>
            <a:cxnLst/>
            <a:rect r="r" b="b" t="t" l="l"/>
            <a:pathLst>
              <a:path h="7804194" w="11069779">
                <a:moveTo>
                  <a:pt x="0" y="0"/>
                </a:moveTo>
                <a:lnTo>
                  <a:pt x="11069778" y="0"/>
                </a:lnTo>
                <a:lnTo>
                  <a:pt x="11069778" y="7804194"/>
                </a:lnTo>
                <a:lnTo>
                  <a:pt x="0" y="7804194"/>
                </a:lnTo>
                <a:lnTo>
                  <a:pt x="0" y="0"/>
                </a:lnTo>
                <a:close/>
              </a:path>
            </a:pathLst>
          </a:custGeom>
          <a:blipFill>
            <a:blip r:embed="rId4">
              <a:alphaModFix amt="30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9339017" y="2118205"/>
            <a:ext cx="9294077" cy="5111903"/>
            <a:chOff x="0" y="0"/>
            <a:chExt cx="12392103" cy="6815870"/>
          </a:xfrm>
        </p:grpSpPr>
        <p:sp>
          <p:nvSpPr>
            <p:cNvPr name="TextBox 5" id="5"/>
            <p:cNvSpPr txBox="true"/>
            <p:nvPr/>
          </p:nvSpPr>
          <p:spPr>
            <a:xfrm rot="0">
              <a:off x="0" y="-10795"/>
              <a:ext cx="12392103" cy="1635125"/>
            </a:xfrm>
            <a:prstGeom prst="rect">
              <a:avLst/>
            </a:prstGeom>
          </p:spPr>
          <p:txBody>
            <a:bodyPr anchor="t" rtlCol="false" tIns="0" lIns="0" bIns="0" rIns="0">
              <a:spAutoFit/>
            </a:bodyPr>
            <a:lstStyle/>
            <a:p>
              <a:pPr algn="l">
                <a:lnSpc>
                  <a:spcPts val="9600"/>
                </a:lnSpc>
              </a:pPr>
              <a:r>
                <a:rPr lang="en-US" sz="8000" spc="160" b="true">
                  <a:solidFill>
                    <a:srgbClr val="B22222"/>
                  </a:solidFill>
                  <a:latin typeface="Arsenal Bold"/>
                  <a:ea typeface="Arsenal Bold"/>
                  <a:cs typeface="Arsenal Bold"/>
                  <a:sym typeface="Arsenal Bold"/>
                </a:rPr>
                <a:t>Thành viên</a:t>
              </a:r>
            </a:p>
          </p:txBody>
        </p:sp>
        <p:sp>
          <p:nvSpPr>
            <p:cNvPr name="TextBox 6" id="6"/>
            <p:cNvSpPr txBox="true"/>
            <p:nvPr/>
          </p:nvSpPr>
          <p:spPr>
            <a:xfrm rot="0">
              <a:off x="0" y="2470368"/>
              <a:ext cx="11197007" cy="685800"/>
            </a:xfrm>
            <a:prstGeom prst="rect">
              <a:avLst/>
            </a:prstGeom>
          </p:spPr>
          <p:txBody>
            <a:bodyPr anchor="t" rtlCol="false" tIns="0" lIns="0" bIns="0" rIns="0">
              <a:spAutoFit/>
            </a:bodyPr>
            <a:lstStyle/>
            <a:p>
              <a:pPr algn="l">
                <a:lnSpc>
                  <a:spcPts val="4079"/>
                </a:lnSpc>
              </a:pPr>
              <a:r>
                <a:rPr lang="en-US" b="true" sz="3400" spc="136">
                  <a:solidFill>
                    <a:srgbClr val="494949"/>
                  </a:solidFill>
                  <a:latin typeface="Arsenal Bold"/>
                  <a:ea typeface="Arsenal Bold"/>
                  <a:cs typeface="Arsenal Bold"/>
                  <a:sym typeface="Arsenal Bold"/>
                </a:rPr>
                <a:t>A47996_ VŨ THÀNH ĐẠT</a:t>
              </a:r>
            </a:p>
          </p:txBody>
        </p:sp>
        <p:sp>
          <p:nvSpPr>
            <p:cNvPr name="TextBox 7" id="7"/>
            <p:cNvSpPr txBox="true"/>
            <p:nvPr/>
          </p:nvSpPr>
          <p:spPr>
            <a:xfrm rot="0">
              <a:off x="0" y="4092356"/>
              <a:ext cx="11197007" cy="2584450"/>
            </a:xfrm>
            <a:prstGeom prst="rect">
              <a:avLst/>
            </a:prstGeom>
          </p:spPr>
          <p:txBody>
            <a:bodyPr anchor="t" rtlCol="false" tIns="0" lIns="0" bIns="0" rIns="0">
              <a:spAutoFit/>
            </a:bodyPr>
            <a:lstStyle/>
            <a:p>
              <a:pPr algn="l">
                <a:lnSpc>
                  <a:spcPts val="5250"/>
                </a:lnSpc>
              </a:pPr>
              <a:r>
                <a:rPr lang="en-US" sz="3500" b="true">
                  <a:solidFill>
                    <a:srgbClr val="494949"/>
                  </a:solidFill>
                  <a:latin typeface="Arsenal Bold"/>
                  <a:ea typeface="Arsenal Bold"/>
                  <a:cs typeface="Arsenal Bold"/>
                  <a:sym typeface="Arsenal Bold"/>
                </a:rPr>
                <a:t>A47330_ NGUYỄN QUANG BÁCH</a:t>
              </a:r>
            </a:p>
            <a:p>
              <a:pPr algn="l">
                <a:lnSpc>
                  <a:spcPts val="5250"/>
                </a:lnSpc>
              </a:pPr>
            </a:p>
            <a:p>
              <a:pPr algn="l">
                <a:lnSpc>
                  <a:spcPts val="5250"/>
                </a:lnSpc>
              </a:pPr>
              <a:r>
                <a:rPr lang="en-US" sz="3500" b="true">
                  <a:solidFill>
                    <a:srgbClr val="494949"/>
                  </a:solidFill>
                  <a:latin typeface="Arsenal Bold"/>
                  <a:ea typeface="Arsenal Bold"/>
                  <a:cs typeface="Arsenal Bold"/>
                  <a:sym typeface="Arsenal Bold"/>
                </a:rPr>
                <a:t>A48447_TẠ VĂN BẰNG</a:t>
              </a:r>
            </a:p>
          </p:txBody>
        </p:sp>
      </p:grpSp>
      <p:sp>
        <p:nvSpPr>
          <p:cNvPr name="Freeform 8" id="8"/>
          <p:cNvSpPr/>
          <p:nvPr/>
        </p:nvSpPr>
        <p:spPr>
          <a:xfrm flipH="false" flipV="false" rot="-188536">
            <a:off x="-2201164" y="4157490"/>
            <a:ext cx="10220065" cy="6796344"/>
          </a:xfrm>
          <a:custGeom>
            <a:avLst/>
            <a:gdLst/>
            <a:ahLst/>
            <a:cxnLst/>
            <a:rect r="r" b="b" t="t" l="l"/>
            <a:pathLst>
              <a:path h="6796344" w="10220065">
                <a:moveTo>
                  <a:pt x="0" y="0"/>
                </a:moveTo>
                <a:lnTo>
                  <a:pt x="10220066" y="0"/>
                </a:lnTo>
                <a:lnTo>
                  <a:pt x="10220066" y="6796344"/>
                </a:lnTo>
                <a:lnTo>
                  <a:pt x="0" y="6796344"/>
                </a:lnTo>
                <a:lnTo>
                  <a:pt x="0" y="0"/>
                </a:lnTo>
                <a:close/>
              </a:path>
            </a:pathLst>
          </a:custGeom>
          <a:blipFill>
            <a:blip r:embed="rId6"/>
            <a:stretch>
              <a:fillRect l="0" t="0" r="0" b="0"/>
            </a:stretch>
          </a:blipFill>
        </p:spPr>
      </p:sp>
      <p:sp>
        <p:nvSpPr>
          <p:cNvPr name="Freeform 9" id="9"/>
          <p:cNvSpPr/>
          <p:nvPr/>
        </p:nvSpPr>
        <p:spPr>
          <a:xfrm flipH="false" flipV="false" rot="5253446">
            <a:off x="6413871" y="-13137719"/>
            <a:ext cx="10282450" cy="16449807"/>
          </a:xfrm>
          <a:custGeom>
            <a:avLst/>
            <a:gdLst/>
            <a:ahLst/>
            <a:cxnLst/>
            <a:rect r="r" b="b" t="t" l="l"/>
            <a:pathLst>
              <a:path h="16449807" w="10282450">
                <a:moveTo>
                  <a:pt x="0" y="0"/>
                </a:moveTo>
                <a:lnTo>
                  <a:pt x="10282450" y="0"/>
                </a:lnTo>
                <a:lnTo>
                  <a:pt x="10282450" y="16449808"/>
                </a:lnTo>
                <a:lnTo>
                  <a:pt x="0" y="16449808"/>
                </a:lnTo>
                <a:lnTo>
                  <a:pt x="0" y="0"/>
                </a:lnTo>
                <a:close/>
              </a:path>
            </a:pathLst>
          </a:custGeom>
          <a:blipFill>
            <a:blip r:embed="rId7"/>
            <a:stretch>
              <a:fillRect l="-13991" t="0" r="-13991"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FE0DF"/>
        </a:solidFill>
      </p:bgPr>
    </p:bg>
    <p:spTree>
      <p:nvGrpSpPr>
        <p:cNvPr id="1" name=""/>
        <p:cNvGrpSpPr/>
        <p:nvPr/>
      </p:nvGrpSpPr>
      <p:grpSpPr>
        <a:xfrm>
          <a:off x="0" y="0"/>
          <a:ext cx="0" cy="0"/>
          <a:chOff x="0" y="0"/>
          <a:chExt cx="0" cy="0"/>
        </a:xfrm>
      </p:grpSpPr>
      <p:sp>
        <p:nvSpPr>
          <p:cNvPr name="Freeform 2" id="2"/>
          <p:cNvSpPr/>
          <p:nvPr/>
        </p:nvSpPr>
        <p:spPr>
          <a:xfrm flipH="false" flipV="false" rot="5253446">
            <a:off x="-3320343" y="-11745635"/>
            <a:ext cx="9359957" cy="14974009"/>
          </a:xfrm>
          <a:custGeom>
            <a:avLst/>
            <a:gdLst/>
            <a:ahLst/>
            <a:cxnLst/>
            <a:rect r="r" b="b" t="t" l="l"/>
            <a:pathLst>
              <a:path h="14974009" w="9359957">
                <a:moveTo>
                  <a:pt x="0" y="0"/>
                </a:moveTo>
                <a:lnTo>
                  <a:pt x="9359957" y="0"/>
                </a:lnTo>
                <a:lnTo>
                  <a:pt x="9359957" y="14974009"/>
                </a:lnTo>
                <a:lnTo>
                  <a:pt x="0" y="14974009"/>
                </a:lnTo>
                <a:lnTo>
                  <a:pt x="0" y="0"/>
                </a:lnTo>
                <a:close/>
              </a:path>
            </a:pathLst>
          </a:custGeom>
          <a:blipFill>
            <a:blip r:embed="rId2"/>
            <a:stretch>
              <a:fillRect l="-13991" t="0" r="-13991" b="0"/>
            </a:stretch>
          </a:blipFill>
        </p:spPr>
      </p:sp>
      <p:sp>
        <p:nvSpPr>
          <p:cNvPr name="Freeform 3" id="3"/>
          <p:cNvSpPr/>
          <p:nvPr/>
        </p:nvSpPr>
        <p:spPr>
          <a:xfrm flipH="false" flipV="false" rot="10634593">
            <a:off x="2259116" y="9265994"/>
            <a:ext cx="18146740" cy="11877866"/>
          </a:xfrm>
          <a:custGeom>
            <a:avLst/>
            <a:gdLst/>
            <a:ahLst/>
            <a:cxnLst/>
            <a:rect r="r" b="b" t="t" l="l"/>
            <a:pathLst>
              <a:path h="11877866" w="18146740">
                <a:moveTo>
                  <a:pt x="0" y="0"/>
                </a:moveTo>
                <a:lnTo>
                  <a:pt x="18146740" y="0"/>
                </a:lnTo>
                <a:lnTo>
                  <a:pt x="18146740" y="11877867"/>
                </a:lnTo>
                <a:lnTo>
                  <a:pt x="0" y="11877867"/>
                </a:lnTo>
                <a:lnTo>
                  <a:pt x="0" y="0"/>
                </a:lnTo>
                <a:close/>
              </a:path>
            </a:pathLst>
          </a:custGeom>
          <a:blipFill>
            <a:blip r:embed="rId3">
              <a:alphaModFix amt="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901944">
            <a:off x="12155146" y="8685489"/>
            <a:ext cx="11069779" cy="7804194"/>
          </a:xfrm>
          <a:custGeom>
            <a:avLst/>
            <a:gdLst/>
            <a:ahLst/>
            <a:cxnLst/>
            <a:rect r="r" b="b" t="t" l="l"/>
            <a:pathLst>
              <a:path h="7804194" w="11069779">
                <a:moveTo>
                  <a:pt x="0" y="0"/>
                </a:moveTo>
                <a:lnTo>
                  <a:pt x="11069779" y="0"/>
                </a:lnTo>
                <a:lnTo>
                  <a:pt x="11069779" y="7804194"/>
                </a:lnTo>
                <a:lnTo>
                  <a:pt x="0" y="7804194"/>
                </a:lnTo>
                <a:lnTo>
                  <a:pt x="0" y="0"/>
                </a:lnTo>
                <a:close/>
              </a:path>
            </a:pathLst>
          </a:custGeom>
          <a:blipFill>
            <a:blip r:embed="rId5">
              <a:alphaModFix amt="30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702761">
            <a:off x="-658218" y="9311231"/>
            <a:ext cx="5498480" cy="8005718"/>
          </a:xfrm>
          <a:custGeom>
            <a:avLst/>
            <a:gdLst/>
            <a:ahLst/>
            <a:cxnLst/>
            <a:rect r="r" b="b" t="t" l="l"/>
            <a:pathLst>
              <a:path h="8005718" w="5498480">
                <a:moveTo>
                  <a:pt x="0" y="0"/>
                </a:moveTo>
                <a:lnTo>
                  <a:pt x="5498481" y="0"/>
                </a:lnTo>
                <a:lnTo>
                  <a:pt x="5498481" y="8005718"/>
                </a:lnTo>
                <a:lnTo>
                  <a:pt x="0" y="8005718"/>
                </a:lnTo>
                <a:lnTo>
                  <a:pt x="0" y="0"/>
                </a:lnTo>
                <a:close/>
              </a:path>
            </a:pathLst>
          </a:custGeom>
          <a:blipFill>
            <a:blip r:embed="rId7"/>
            <a:stretch>
              <a:fillRect l="-43814" t="0" r="-46510" b="0"/>
            </a:stretch>
          </a:blipFill>
        </p:spPr>
      </p:sp>
      <p:sp>
        <p:nvSpPr>
          <p:cNvPr name="Freeform 6" id="6"/>
          <p:cNvSpPr/>
          <p:nvPr/>
        </p:nvSpPr>
        <p:spPr>
          <a:xfrm flipH="false" flipV="false" rot="5854399">
            <a:off x="375945" y="-1551624"/>
            <a:ext cx="3430156" cy="3001386"/>
          </a:xfrm>
          <a:custGeom>
            <a:avLst/>
            <a:gdLst/>
            <a:ahLst/>
            <a:cxnLst/>
            <a:rect r="r" b="b" t="t" l="l"/>
            <a:pathLst>
              <a:path h="3001386" w="3430156">
                <a:moveTo>
                  <a:pt x="0" y="0"/>
                </a:moveTo>
                <a:lnTo>
                  <a:pt x="3430156" y="0"/>
                </a:lnTo>
                <a:lnTo>
                  <a:pt x="3430156" y="3001387"/>
                </a:lnTo>
                <a:lnTo>
                  <a:pt x="0" y="3001387"/>
                </a:lnTo>
                <a:lnTo>
                  <a:pt x="0" y="0"/>
                </a:lnTo>
                <a:close/>
              </a:path>
            </a:pathLst>
          </a:custGeom>
          <a:blipFill>
            <a:blip r:embed="rId8">
              <a:alphaModFix amt="40000"/>
            </a:blip>
            <a:stretch>
              <a:fillRect l="0" t="0" r="0" b="0"/>
            </a:stretch>
          </a:blipFill>
        </p:spPr>
      </p:sp>
      <p:sp>
        <p:nvSpPr>
          <p:cNvPr name="Freeform 7" id="7"/>
          <p:cNvSpPr/>
          <p:nvPr/>
        </p:nvSpPr>
        <p:spPr>
          <a:xfrm flipH="false" flipV="false" rot="0">
            <a:off x="259304" y="2234313"/>
            <a:ext cx="17559967" cy="7023987"/>
          </a:xfrm>
          <a:custGeom>
            <a:avLst/>
            <a:gdLst/>
            <a:ahLst/>
            <a:cxnLst/>
            <a:rect r="r" b="b" t="t" l="l"/>
            <a:pathLst>
              <a:path h="7023987" w="17559967">
                <a:moveTo>
                  <a:pt x="0" y="0"/>
                </a:moveTo>
                <a:lnTo>
                  <a:pt x="17559967" y="0"/>
                </a:lnTo>
                <a:lnTo>
                  <a:pt x="17559967" y="7023987"/>
                </a:lnTo>
                <a:lnTo>
                  <a:pt x="0" y="7023987"/>
                </a:lnTo>
                <a:lnTo>
                  <a:pt x="0" y="0"/>
                </a:lnTo>
                <a:close/>
              </a:path>
            </a:pathLst>
          </a:custGeom>
          <a:blipFill>
            <a:blip r:embed="rId9"/>
            <a:stretch>
              <a:fillRect l="0" t="0" r="0" b="0"/>
            </a:stretch>
          </a:blipFill>
        </p:spPr>
      </p:sp>
      <p:sp>
        <p:nvSpPr>
          <p:cNvPr name="TextBox 8" id="8"/>
          <p:cNvSpPr txBox="true"/>
          <p:nvPr/>
        </p:nvSpPr>
        <p:spPr>
          <a:xfrm rot="0">
            <a:off x="819275" y="519113"/>
            <a:ext cx="15900548" cy="1028700"/>
          </a:xfrm>
          <a:prstGeom prst="rect">
            <a:avLst/>
          </a:prstGeom>
        </p:spPr>
        <p:txBody>
          <a:bodyPr anchor="t" rtlCol="false" tIns="0" lIns="0" bIns="0" rIns="0">
            <a:spAutoFit/>
          </a:bodyPr>
          <a:lstStyle/>
          <a:p>
            <a:pPr algn="l">
              <a:lnSpc>
                <a:spcPts val="8198"/>
              </a:lnSpc>
            </a:pPr>
            <a:r>
              <a:rPr lang="en-US" b="true" sz="6831" spc="273">
                <a:solidFill>
                  <a:srgbClr val="B22222"/>
                </a:solidFill>
                <a:latin typeface="Arsenal Bold"/>
                <a:ea typeface="Arsenal Bold"/>
                <a:cs typeface="Arsenal Bold"/>
                <a:sym typeface="Arsenal Bold"/>
              </a:rPr>
              <a:t>SƠ ĐỒ KẾT QUẢ DỰ ĐOÁN GIÁ VÀNG</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FE0DF"/>
        </a:solidFill>
      </p:bgPr>
    </p:bg>
    <p:spTree>
      <p:nvGrpSpPr>
        <p:cNvPr id="1" name=""/>
        <p:cNvGrpSpPr/>
        <p:nvPr/>
      </p:nvGrpSpPr>
      <p:grpSpPr>
        <a:xfrm>
          <a:off x="0" y="0"/>
          <a:ext cx="0" cy="0"/>
          <a:chOff x="0" y="0"/>
          <a:chExt cx="0" cy="0"/>
        </a:xfrm>
      </p:grpSpPr>
      <p:sp>
        <p:nvSpPr>
          <p:cNvPr name="Freeform 2" id="2"/>
          <p:cNvSpPr/>
          <p:nvPr/>
        </p:nvSpPr>
        <p:spPr>
          <a:xfrm flipH="false" flipV="false" rot="5952305">
            <a:off x="11696407" y="-4910233"/>
            <a:ext cx="18146740" cy="11877866"/>
          </a:xfrm>
          <a:custGeom>
            <a:avLst/>
            <a:gdLst/>
            <a:ahLst/>
            <a:cxnLst/>
            <a:rect r="r" b="b" t="t" l="l"/>
            <a:pathLst>
              <a:path h="11877866" w="18146740">
                <a:moveTo>
                  <a:pt x="0" y="0"/>
                </a:moveTo>
                <a:lnTo>
                  <a:pt x="18146740" y="0"/>
                </a:lnTo>
                <a:lnTo>
                  <a:pt x="18146740" y="11877866"/>
                </a:lnTo>
                <a:lnTo>
                  <a:pt x="0" y="11877866"/>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01944">
            <a:off x="11336249" y="-2873397"/>
            <a:ext cx="11069779" cy="7804194"/>
          </a:xfrm>
          <a:custGeom>
            <a:avLst/>
            <a:gdLst/>
            <a:ahLst/>
            <a:cxnLst/>
            <a:rect r="r" b="b" t="t" l="l"/>
            <a:pathLst>
              <a:path h="7804194" w="11069779">
                <a:moveTo>
                  <a:pt x="0" y="0"/>
                </a:moveTo>
                <a:lnTo>
                  <a:pt x="11069779" y="0"/>
                </a:lnTo>
                <a:lnTo>
                  <a:pt x="11069779" y="7804194"/>
                </a:lnTo>
                <a:lnTo>
                  <a:pt x="0" y="7804194"/>
                </a:lnTo>
                <a:lnTo>
                  <a:pt x="0" y="0"/>
                </a:lnTo>
                <a:close/>
              </a:path>
            </a:pathLst>
          </a:custGeom>
          <a:blipFill>
            <a:blip r:embed="rId4">
              <a:alphaModFix amt="3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253446">
            <a:off x="2435033" y="6901477"/>
            <a:ext cx="10282450" cy="16449807"/>
          </a:xfrm>
          <a:custGeom>
            <a:avLst/>
            <a:gdLst/>
            <a:ahLst/>
            <a:cxnLst/>
            <a:rect r="r" b="b" t="t" l="l"/>
            <a:pathLst>
              <a:path h="16449807" w="10282450">
                <a:moveTo>
                  <a:pt x="0" y="0"/>
                </a:moveTo>
                <a:lnTo>
                  <a:pt x="10282450" y="0"/>
                </a:lnTo>
                <a:lnTo>
                  <a:pt x="10282450" y="16449807"/>
                </a:lnTo>
                <a:lnTo>
                  <a:pt x="0" y="16449807"/>
                </a:lnTo>
                <a:lnTo>
                  <a:pt x="0" y="0"/>
                </a:lnTo>
                <a:close/>
              </a:path>
            </a:pathLst>
          </a:custGeom>
          <a:blipFill>
            <a:blip r:embed="rId6"/>
            <a:stretch>
              <a:fillRect l="-13991" t="0" r="-13991" b="0"/>
            </a:stretch>
          </a:blipFill>
        </p:spPr>
      </p:sp>
      <p:sp>
        <p:nvSpPr>
          <p:cNvPr name="TextBox 5" id="5"/>
          <p:cNvSpPr txBox="true"/>
          <p:nvPr/>
        </p:nvSpPr>
        <p:spPr>
          <a:xfrm rot="0">
            <a:off x="769709" y="711376"/>
            <a:ext cx="11195769" cy="1028700"/>
          </a:xfrm>
          <a:prstGeom prst="rect">
            <a:avLst/>
          </a:prstGeom>
        </p:spPr>
        <p:txBody>
          <a:bodyPr anchor="t" rtlCol="false" tIns="0" lIns="0" bIns="0" rIns="0">
            <a:spAutoFit/>
          </a:bodyPr>
          <a:lstStyle/>
          <a:p>
            <a:pPr algn="l">
              <a:lnSpc>
                <a:spcPts val="8198"/>
              </a:lnSpc>
            </a:pPr>
            <a:r>
              <a:rPr lang="en-US" b="true" sz="6831" spc="273">
                <a:solidFill>
                  <a:srgbClr val="B22222"/>
                </a:solidFill>
                <a:latin typeface="Arsenal Bold"/>
                <a:ea typeface="Arsenal Bold"/>
                <a:cs typeface="Arsenal Bold"/>
                <a:sym typeface="Arsenal Bold"/>
              </a:rPr>
              <a:t>KẾT LUẬN</a:t>
            </a:r>
          </a:p>
        </p:txBody>
      </p:sp>
      <p:sp>
        <p:nvSpPr>
          <p:cNvPr name="Freeform 6" id="6"/>
          <p:cNvSpPr/>
          <p:nvPr/>
        </p:nvSpPr>
        <p:spPr>
          <a:xfrm flipH="false" flipV="false" rot="0">
            <a:off x="1135705" y="1637847"/>
            <a:ext cx="14680724" cy="8257907"/>
          </a:xfrm>
          <a:custGeom>
            <a:avLst/>
            <a:gdLst/>
            <a:ahLst/>
            <a:cxnLst/>
            <a:rect r="r" b="b" t="t" l="l"/>
            <a:pathLst>
              <a:path h="8257907" w="14680724">
                <a:moveTo>
                  <a:pt x="0" y="0"/>
                </a:moveTo>
                <a:lnTo>
                  <a:pt x="14680723" y="0"/>
                </a:lnTo>
                <a:lnTo>
                  <a:pt x="14680723" y="8257907"/>
                </a:lnTo>
                <a:lnTo>
                  <a:pt x="0" y="8257907"/>
                </a:lnTo>
                <a:lnTo>
                  <a:pt x="0" y="0"/>
                </a:lnTo>
                <a:close/>
              </a:path>
            </a:pathLst>
          </a:custGeom>
          <a:blipFill>
            <a:blip r:embed="rId7">
              <a:extLst>
                <a:ext uri="{96DAC541-7B7A-43D3-8B79-37D633B846F1}">
                  <asvg:svgBlip xmlns:asvg="http://schemas.microsoft.com/office/drawing/2016/SVG/main" r:embed="rId8"/>
                </a:ext>
              </a:extLst>
            </a:blip>
            <a:stretch>
              <a:fillRect l="-27218" t="-65312" r="-32778" b="-73615"/>
            </a:stretch>
          </a:blipFill>
        </p:spPr>
      </p:sp>
      <p:sp>
        <p:nvSpPr>
          <p:cNvPr name="TextBox 7" id="7"/>
          <p:cNvSpPr txBox="true"/>
          <p:nvPr/>
        </p:nvSpPr>
        <p:spPr>
          <a:xfrm rot="0">
            <a:off x="1570978" y="2491045"/>
            <a:ext cx="13829227" cy="4599992"/>
          </a:xfrm>
          <a:prstGeom prst="rect">
            <a:avLst/>
          </a:prstGeom>
        </p:spPr>
        <p:txBody>
          <a:bodyPr anchor="t" rtlCol="false" tIns="0" lIns="0" bIns="0" rIns="0">
            <a:spAutoFit/>
          </a:bodyPr>
          <a:lstStyle/>
          <a:p>
            <a:pPr algn="l">
              <a:lnSpc>
                <a:spcPts val="3036"/>
              </a:lnSpc>
            </a:pPr>
          </a:p>
          <a:p>
            <a:pPr algn="l" marL="546238" indent="-273119" lvl="1">
              <a:lnSpc>
                <a:spcPts val="3036"/>
              </a:lnSpc>
              <a:buFont typeface="Arial"/>
              <a:buChar char="•"/>
            </a:pPr>
            <a:r>
              <a:rPr lang="en-US" b="true" sz="2530" spc="101">
                <a:solidFill>
                  <a:srgbClr val="000000"/>
                </a:solidFill>
                <a:latin typeface="Arsenal Bold"/>
                <a:ea typeface="Arsenal Bold"/>
                <a:cs typeface="Arsenal Bold"/>
                <a:sym typeface="Arsenal Bold"/>
              </a:rPr>
              <a:t>Trong bài toán dự đoán giá vàng, mô hình LSTM (Long Short-Term Memory) đã chứng minh được tính hiệu quả vượt trội so với các mô hình học máy truyền thống như Linear Regression, Decision Tree hay Random Forest, đặc biệt khi làm việc với dữ liệu chuỗi thời gian có tính biến động cao và phụ thuộc lịch sử dài hạn.</a:t>
            </a:r>
          </a:p>
          <a:p>
            <a:pPr algn="l" marL="546238" indent="-273119" lvl="1">
              <a:lnSpc>
                <a:spcPts val="3036"/>
              </a:lnSpc>
              <a:buFont typeface="Arial"/>
              <a:buChar char="•"/>
            </a:pPr>
            <a:r>
              <a:rPr lang="en-US" b="true" sz="2530" spc="101">
                <a:solidFill>
                  <a:srgbClr val="000000"/>
                </a:solidFill>
                <a:latin typeface="Arsenal Bold"/>
                <a:ea typeface="Arsenal Bold"/>
                <a:cs typeface="Arsenal Bold"/>
                <a:sym typeface="Arsenal Bold"/>
              </a:rPr>
              <a:t>Mô hình hoạt động tốt, độ sai sót thấp.</a:t>
            </a:r>
          </a:p>
          <a:p>
            <a:pPr algn="l" marL="546238" indent="-273119" lvl="1">
              <a:lnSpc>
                <a:spcPts val="3036"/>
              </a:lnSpc>
              <a:buFont typeface="Arial"/>
              <a:buChar char="•"/>
            </a:pPr>
            <a:r>
              <a:rPr lang="en-US" b="true" sz="2530" spc="101">
                <a:solidFill>
                  <a:srgbClr val="000000"/>
                </a:solidFill>
                <a:latin typeface="Arsenal Bold"/>
                <a:ea typeface="Arsenal Bold"/>
                <a:cs typeface="Arsenal Bold"/>
                <a:sym typeface="Arsenal Bold"/>
              </a:rPr>
              <a:t>Hạn chế:</a:t>
            </a:r>
          </a:p>
          <a:p>
            <a:pPr algn="l" marL="1092476" indent="-364159" lvl="2">
              <a:lnSpc>
                <a:spcPts val="3036"/>
              </a:lnSpc>
              <a:buFont typeface="Arial"/>
              <a:buChar char="⚬"/>
            </a:pPr>
            <a:r>
              <a:rPr lang="en-US" b="true" sz="2530" spc="101">
                <a:solidFill>
                  <a:srgbClr val="000000"/>
                </a:solidFill>
                <a:latin typeface="Arsenal Bold"/>
                <a:ea typeface="Arsenal Bold"/>
                <a:cs typeface="Arsenal Bold"/>
                <a:sym typeface="Arsenal Bold"/>
              </a:rPr>
              <a:t>Mô hình dự đoán bị trễ  do thiếu chỉ báo để dự đoán chính xác hơn</a:t>
            </a:r>
          </a:p>
          <a:p>
            <a:pPr algn="l" marL="1092476" indent="-364159" lvl="2">
              <a:lnSpc>
                <a:spcPts val="3036"/>
              </a:lnSpc>
              <a:buFont typeface="Arial"/>
              <a:buChar char="⚬"/>
            </a:pPr>
            <a:r>
              <a:rPr lang="en-US" b="true" sz="2530" spc="101">
                <a:solidFill>
                  <a:srgbClr val="000000"/>
                </a:solidFill>
                <a:latin typeface="Arsenal Bold"/>
                <a:ea typeface="Arsenal Bold"/>
                <a:cs typeface="Arsenal Bold"/>
                <a:sym typeface="Arsenal Bold"/>
              </a:rPr>
              <a:t>Mô hình chưa dự đoán được những khoảng thời gian giá vàng biến động đột biến.</a:t>
            </a:r>
          </a:p>
          <a:p>
            <a:pPr algn="l" marL="546238" indent="-273119" lvl="1">
              <a:lnSpc>
                <a:spcPts val="3036"/>
              </a:lnSpc>
              <a:buFont typeface="Arial"/>
              <a:buChar char="•"/>
            </a:pPr>
            <a:r>
              <a:rPr lang="en-US" b="true" sz="2530" spc="101">
                <a:solidFill>
                  <a:srgbClr val="000000"/>
                </a:solidFill>
                <a:latin typeface="Arsenal Bold"/>
                <a:ea typeface="Arsenal Bold"/>
                <a:cs typeface="Arsenal Bold"/>
                <a:sym typeface="Arsenal Bold"/>
              </a:rPr>
              <a:t>Hướng đi phát triển:</a:t>
            </a:r>
          </a:p>
          <a:p>
            <a:pPr algn="l" marL="1092476" indent="-364159" lvl="2">
              <a:lnSpc>
                <a:spcPts val="3036"/>
              </a:lnSpc>
              <a:buFont typeface="Arial"/>
              <a:buChar char="⚬"/>
            </a:pPr>
            <a:r>
              <a:rPr lang="en-US" b="true" sz="2530" spc="101">
                <a:solidFill>
                  <a:srgbClr val="000000"/>
                </a:solidFill>
                <a:latin typeface="Arsenal Bold"/>
                <a:ea typeface="Arsenal Bold"/>
                <a:cs typeface="Arsenal Bold"/>
                <a:sym typeface="Arsenal Bold"/>
              </a:rPr>
              <a:t>Phát triển thêm để có thể dự đoán giá vàng tương lai gần, xa</a:t>
            </a:r>
          </a:p>
          <a:p>
            <a:pPr algn="l" marL="1092476" indent="-364159" lvl="2">
              <a:lnSpc>
                <a:spcPts val="3036"/>
              </a:lnSpc>
              <a:buFont typeface="Arial"/>
              <a:buChar char="⚬"/>
            </a:pPr>
            <a:r>
              <a:rPr lang="en-US" b="true" sz="2530" spc="101">
                <a:solidFill>
                  <a:srgbClr val="000000"/>
                </a:solidFill>
                <a:latin typeface="Arsenal Bold"/>
                <a:ea typeface="Arsenal Bold"/>
                <a:cs typeface="Arsenal Bold"/>
                <a:sym typeface="Arsenal Bold"/>
              </a:rPr>
              <a:t>Thêm những chỉ báo ảnh hưởng đến giá vàng (giá dầu, CPI, DXY,...</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FE0DF"/>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12486411" y="-3902097"/>
            <a:ext cx="11069779" cy="7804194"/>
          </a:xfrm>
          <a:custGeom>
            <a:avLst/>
            <a:gdLst/>
            <a:ahLst/>
            <a:cxnLst/>
            <a:rect r="r" b="b" t="t" l="l"/>
            <a:pathLst>
              <a:path h="7804194" w="11069779">
                <a:moveTo>
                  <a:pt x="0" y="0"/>
                </a:moveTo>
                <a:lnTo>
                  <a:pt x="11069778" y="0"/>
                </a:lnTo>
                <a:lnTo>
                  <a:pt x="11069778" y="7804194"/>
                </a:lnTo>
                <a:lnTo>
                  <a:pt x="0" y="7804194"/>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247256">
            <a:off x="-2813489" y="7614093"/>
            <a:ext cx="18146740" cy="11877866"/>
          </a:xfrm>
          <a:custGeom>
            <a:avLst/>
            <a:gdLst/>
            <a:ahLst/>
            <a:cxnLst/>
            <a:rect r="r" b="b" t="t" l="l"/>
            <a:pathLst>
              <a:path h="11877866" w="18146740">
                <a:moveTo>
                  <a:pt x="0" y="0"/>
                </a:moveTo>
                <a:lnTo>
                  <a:pt x="18146741" y="0"/>
                </a:lnTo>
                <a:lnTo>
                  <a:pt x="18146741" y="11877866"/>
                </a:lnTo>
                <a:lnTo>
                  <a:pt x="0" y="11877866"/>
                </a:lnTo>
                <a:lnTo>
                  <a:pt x="0" y="0"/>
                </a:lnTo>
                <a:close/>
              </a:path>
            </a:pathLst>
          </a:custGeom>
          <a:blipFill>
            <a:blip r:embed="rId4">
              <a:alphaModFix amt="9999"/>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249140">
            <a:off x="7128007" y="6871789"/>
            <a:ext cx="8995928" cy="14391637"/>
          </a:xfrm>
          <a:custGeom>
            <a:avLst/>
            <a:gdLst/>
            <a:ahLst/>
            <a:cxnLst/>
            <a:rect r="r" b="b" t="t" l="l"/>
            <a:pathLst>
              <a:path h="14391637" w="8995928">
                <a:moveTo>
                  <a:pt x="0" y="0"/>
                </a:moveTo>
                <a:lnTo>
                  <a:pt x="8995928" y="0"/>
                </a:lnTo>
                <a:lnTo>
                  <a:pt x="8995928" y="14391638"/>
                </a:lnTo>
                <a:lnTo>
                  <a:pt x="0" y="14391638"/>
                </a:lnTo>
                <a:lnTo>
                  <a:pt x="0" y="0"/>
                </a:lnTo>
                <a:close/>
              </a:path>
            </a:pathLst>
          </a:custGeom>
          <a:blipFill>
            <a:blip r:embed="rId6"/>
            <a:stretch>
              <a:fillRect l="-13991" t="0" r="-13991" b="0"/>
            </a:stretch>
          </a:blipFill>
        </p:spPr>
      </p:sp>
      <p:sp>
        <p:nvSpPr>
          <p:cNvPr name="TextBox 5" id="5"/>
          <p:cNvSpPr txBox="true"/>
          <p:nvPr/>
        </p:nvSpPr>
        <p:spPr>
          <a:xfrm rot="0">
            <a:off x="1668486" y="3266534"/>
            <a:ext cx="17687047" cy="3406424"/>
          </a:xfrm>
          <a:prstGeom prst="rect">
            <a:avLst/>
          </a:prstGeom>
        </p:spPr>
        <p:txBody>
          <a:bodyPr anchor="t" rtlCol="false" tIns="0" lIns="0" bIns="0" rIns="0">
            <a:spAutoFit/>
          </a:bodyPr>
          <a:lstStyle/>
          <a:p>
            <a:pPr algn="l">
              <a:lnSpc>
                <a:spcPts val="13572"/>
              </a:lnSpc>
            </a:pPr>
            <a:r>
              <a:rPr lang="en-US" sz="11310" spc="452" b="true">
                <a:solidFill>
                  <a:srgbClr val="000000"/>
                </a:solidFill>
                <a:latin typeface="Arsenal Bold"/>
                <a:ea typeface="Arsenal Bold"/>
                <a:cs typeface="Arsenal Bold"/>
                <a:sym typeface="Arsenal Bold"/>
              </a:rPr>
              <a:t>Cảm ơn thầy cô và mọi người đã theo dõi</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FE0DF"/>
        </a:solidFill>
      </p:bgPr>
    </p:bg>
    <p:spTree>
      <p:nvGrpSpPr>
        <p:cNvPr id="1" name=""/>
        <p:cNvGrpSpPr/>
        <p:nvPr/>
      </p:nvGrpSpPr>
      <p:grpSpPr>
        <a:xfrm>
          <a:off x="0" y="0"/>
          <a:ext cx="0" cy="0"/>
          <a:chOff x="0" y="0"/>
          <a:chExt cx="0" cy="0"/>
        </a:xfrm>
      </p:grpSpPr>
      <p:sp>
        <p:nvSpPr>
          <p:cNvPr name="Freeform 2" id="2"/>
          <p:cNvSpPr/>
          <p:nvPr/>
        </p:nvSpPr>
        <p:spPr>
          <a:xfrm flipH="false" flipV="false" rot="-901944">
            <a:off x="13438911" y="-3259330"/>
            <a:ext cx="11069779" cy="7804194"/>
          </a:xfrm>
          <a:custGeom>
            <a:avLst/>
            <a:gdLst/>
            <a:ahLst/>
            <a:cxnLst/>
            <a:rect r="r" b="b" t="t" l="l"/>
            <a:pathLst>
              <a:path h="7804194" w="11069779">
                <a:moveTo>
                  <a:pt x="0" y="0"/>
                </a:moveTo>
                <a:lnTo>
                  <a:pt x="11069778" y="0"/>
                </a:lnTo>
                <a:lnTo>
                  <a:pt x="11069778" y="7804194"/>
                </a:lnTo>
                <a:lnTo>
                  <a:pt x="0" y="7804194"/>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529999">
            <a:off x="17784615" y="1902758"/>
            <a:ext cx="8247284" cy="13137169"/>
          </a:xfrm>
          <a:custGeom>
            <a:avLst/>
            <a:gdLst/>
            <a:ahLst/>
            <a:cxnLst/>
            <a:rect r="r" b="b" t="t" l="l"/>
            <a:pathLst>
              <a:path h="13137169" w="8247284">
                <a:moveTo>
                  <a:pt x="0" y="0"/>
                </a:moveTo>
                <a:lnTo>
                  <a:pt x="8247284" y="0"/>
                </a:lnTo>
                <a:lnTo>
                  <a:pt x="8247284" y="13137169"/>
                </a:lnTo>
                <a:lnTo>
                  <a:pt x="0" y="13137169"/>
                </a:lnTo>
                <a:lnTo>
                  <a:pt x="0" y="0"/>
                </a:lnTo>
                <a:close/>
              </a:path>
            </a:pathLst>
          </a:custGeom>
          <a:blipFill>
            <a:blip r:embed="rId4"/>
            <a:stretch>
              <a:fillRect l="-13716" t="0" r="-13716" b="0"/>
            </a:stretch>
          </a:blipFill>
        </p:spPr>
      </p:sp>
      <p:sp>
        <p:nvSpPr>
          <p:cNvPr name="Freeform 4" id="4"/>
          <p:cNvSpPr/>
          <p:nvPr/>
        </p:nvSpPr>
        <p:spPr>
          <a:xfrm flipH="false" flipV="false" rot="-2959296">
            <a:off x="15935020" y="1411199"/>
            <a:ext cx="3387279" cy="2963869"/>
          </a:xfrm>
          <a:custGeom>
            <a:avLst/>
            <a:gdLst/>
            <a:ahLst/>
            <a:cxnLst/>
            <a:rect r="r" b="b" t="t" l="l"/>
            <a:pathLst>
              <a:path h="2963869" w="3387279">
                <a:moveTo>
                  <a:pt x="0" y="0"/>
                </a:moveTo>
                <a:lnTo>
                  <a:pt x="3387280" y="0"/>
                </a:lnTo>
                <a:lnTo>
                  <a:pt x="3387280" y="2963869"/>
                </a:lnTo>
                <a:lnTo>
                  <a:pt x="0" y="2963869"/>
                </a:lnTo>
                <a:lnTo>
                  <a:pt x="0" y="0"/>
                </a:lnTo>
                <a:close/>
              </a:path>
            </a:pathLst>
          </a:custGeom>
          <a:blipFill>
            <a:blip r:embed="rId5">
              <a:alphaModFix amt="40000"/>
            </a:blip>
            <a:stretch>
              <a:fillRect l="0" t="0" r="0" b="0"/>
            </a:stretch>
          </a:blipFill>
        </p:spPr>
      </p:sp>
      <p:sp>
        <p:nvSpPr>
          <p:cNvPr name="TextBox 5" id="5"/>
          <p:cNvSpPr txBox="true"/>
          <p:nvPr/>
        </p:nvSpPr>
        <p:spPr>
          <a:xfrm rot="0">
            <a:off x="11012854" y="4683134"/>
            <a:ext cx="1859994" cy="514350"/>
          </a:xfrm>
          <a:prstGeom prst="rect">
            <a:avLst/>
          </a:prstGeom>
        </p:spPr>
        <p:txBody>
          <a:bodyPr anchor="t" rtlCol="false" tIns="0" lIns="0" bIns="0" rIns="0">
            <a:spAutoFit/>
          </a:bodyPr>
          <a:lstStyle/>
          <a:p>
            <a:pPr algn="ctr">
              <a:lnSpc>
                <a:spcPts val="4079"/>
              </a:lnSpc>
              <a:spcBef>
                <a:spcPct val="0"/>
              </a:spcBef>
            </a:pPr>
            <a:r>
              <a:rPr lang="en-US" b="true" sz="3399" spc="135">
                <a:solidFill>
                  <a:srgbClr val="B22222"/>
                </a:solidFill>
                <a:latin typeface="Arsenal Bold"/>
                <a:ea typeface="Arsenal Bold"/>
                <a:cs typeface="Arsenal Bold"/>
                <a:sym typeface="Arsenal Bold"/>
              </a:rPr>
              <a:t>MÔ HÌNH</a:t>
            </a:r>
          </a:p>
        </p:txBody>
      </p:sp>
      <p:sp>
        <p:nvSpPr>
          <p:cNvPr name="TextBox 6" id="6"/>
          <p:cNvSpPr txBox="true"/>
          <p:nvPr/>
        </p:nvSpPr>
        <p:spPr>
          <a:xfrm rot="0">
            <a:off x="1260660" y="7998664"/>
            <a:ext cx="6761075" cy="495300"/>
          </a:xfrm>
          <a:prstGeom prst="rect">
            <a:avLst/>
          </a:prstGeom>
        </p:spPr>
        <p:txBody>
          <a:bodyPr anchor="t" rtlCol="false" tIns="0" lIns="0" bIns="0" rIns="0">
            <a:spAutoFit/>
          </a:bodyPr>
          <a:lstStyle/>
          <a:p>
            <a:pPr algn="ctr">
              <a:lnSpc>
                <a:spcPts val="3955"/>
              </a:lnSpc>
              <a:spcBef>
                <a:spcPct val="0"/>
              </a:spcBef>
            </a:pPr>
            <a:r>
              <a:rPr lang="en-US" b="true" sz="3296" spc="131">
                <a:solidFill>
                  <a:srgbClr val="B22222"/>
                </a:solidFill>
                <a:latin typeface="Arsenal Bold"/>
                <a:ea typeface="Arsenal Bold"/>
                <a:cs typeface="Arsenal Bold"/>
                <a:sym typeface="Arsenal Bold"/>
              </a:rPr>
              <a:t>TRỰC QUAN KẾT QUẢ</a:t>
            </a:r>
          </a:p>
        </p:txBody>
      </p:sp>
      <p:sp>
        <p:nvSpPr>
          <p:cNvPr name="TextBox 7" id="7"/>
          <p:cNvSpPr txBox="true"/>
          <p:nvPr/>
        </p:nvSpPr>
        <p:spPr>
          <a:xfrm rot="0">
            <a:off x="11006183" y="7956992"/>
            <a:ext cx="1980128" cy="514350"/>
          </a:xfrm>
          <a:prstGeom prst="rect">
            <a:avLst/>
          </a:prstGeom>
        </p:spPr>
        <p:txBody>
          <a:bodyPr anchor="t" rtlCol="false" tIns="0" lIns="0" bIns="0" rIns="0">
            <a:spAutoFit/>
          </a:bodyPr>
          <a:lstStyle/>
          <a:p>
            <a:pPr algn="ctr">
              <a:lnSpc>
                <a:spcPts val="4079"/>
              </a:lnSpc>
              <a:spcBef>
                <a:spcPct val="0"/>
              </a:spcBef>
            </a:pPr>
            <a:r>
              <a:rPr lang="en-US" b="true" sz="3399" spc="135">
                <a:solidFill>
                  <a:srgbClr val="B22222"/>
                </a:solidFill>
                <a:latin typeface="Arsenal Bold"/>
                <a:ea typeface="Arsenal Bold"/>
                <a:cs typeface="Arsenal Bold"/>
                <a:sym typeface="Arsenal Bold"/>
              </a:rPr>
              <a:t>KẾT LUẬN</a:t>
            </a:r>
          </a:p>
        </p:txBody>
      </p:sp>
      <p:sp>
        <p:nvSpPr>
          <p:cNvPr name="Freeform 8" id="8"/>
          <p:cNvSpPr/>
          <p:nvPr/>
        </p:nvSpPr>
        <p:spPr>
          <a:xfrm flipH="false" flipV="false" rot="0">
            <a:off x="2340240" y="4202206"/>
            <a:ext cx="4932700" cy="1537358"/>
          </a:xfrm>
          <a:custGeom>
            <a:avLst/>
            <a:gdLst/>
            <a:ahLst/>
            <a:cxnLst/>
            <a:rect r="r" b="b" t="t" l="l"/>
            <a:pathLst>
              <a:path h="1537358" w="4932700">
                <a:moveTo>
                  <a:pt x="0" y="0"/>
                </a:moveTo>
                <a:lnTo>
                  <a:pt x="4932700" y="0"/>
                </a:lnTo>
                <a:lnTo>
                  <a:pt x="4932700" y="1537358"/>
                </a:lnTo>
                <a:lnTo>
                  <a:pt x="0" y="15373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9529897" y="7558025"/>
            <a:ext cx="4781199" cy="1490140"/>
          </a:xfrm>
          <a:custGeom>
            <a:avLst/>
            <a:gdLst/>
            <a:ahLst/>
            <a:cxnLst/>
            <a:rect r="r" b="b" t="t" l="l"/>
            <a:pathLst>
              <a:path h="1490140" w="4781199">
                <a:moveTo>
                  <a:pt x="0" y="0"/>
                </a:moveTo>
                <a:lnTo>
                  <a:pt x="4781199" y="0"/>
                </a:lnTo>
                <a:lnTo>
                  <a:pt x="4781199" y="1490141"/>
                </a:lnTo>
                <a:lnTo>
                  <a:pt x="0" y="14901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9476501" y="4202206"/>
            <a:ext cx="4834595" cy="1506782"/>
          </a:xfrm>
          <a:custGeom>
            <a:avLst/>
            <a:gdLst/>
            <a:ahLst/>
            <a:cxnLst/>
            <a:rect r="r" b="b" t="t" l="l"/>
            <a:pathLst>
              <a:path h="1506782" w="4834595">
                <a:moveTo>
                  <a:pt x="0" y="0"/>
                </a:moveTo>
                <a:lnTo>
                  <a:pt x="4834595" y="0"/>
                </a:lnTo>
                <a:lnTo>
                  <a:pt x="4834595" y="1506782"/>
                </a:lnTo>
                <a:lnTo>
                  <a:pt x="0" y="15067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11" id="11"/>
          <p:cNvSpPr/>
          <p:nvPr/>
        </p:nvSpPr>
        <p:spPr>
          <a:xfrm flipV="true">
            <a:off x="584937" y="2476340"/>
            <a:ext cx="3657600" cy="0"/>
          </a:xfrm>
          <a:prstGeom prst="line">
            <a:avLst/>
          </a:prstGeom>
          <a:ln cap="flat" w="38100">
            <a:solidFill>
              <a:srgbClr val="FF914D"/>
            </a:solidFill>
            <a:prstDash val="solid"/>
            <a:headEnd type="none" len="sm" w="sm"/>
            <a:tailEnd type="none" len="sm" w="sm"/>
          </a:ln>
        </p:spPr>
      </p:sp>
      <p:sp>
        <p:nvSpPr>
          <p:cNvPr name="Freeform 12" id="12"/>
          <p:cNvSpPr/>
          <p:nvPr/>
        </p:nvSpPr>
        <p:spPr>
          <a:xfrm flipH="false" flipV="false" rot="0">
            <a:off x="584937" y="1781030"/>
            <a:ext cx="8944960" cy="145356"/>
          </a:xfrm>
          <a:custGeom>
            <a:avLst/>
            <a:gdLst/>
            <a:ahLst/>
            <a:cxnLst/>
            <a:rect r="r" b="b" t="t" l="l"/>
            <a:pathLst>
              <a:path h="145356" w="8944960">
                <a:moveTo>
                  <a:pt x="0" y="0"/>
                </a:moveTo>
                <a:lnTo>
                  <a:pt x="8944960" y="0"/>
                </a:lnTo>
                <a:lnTo>
                  <a:pt x="8944960" y="145356"/>
                </a:lnTo>
                <a:lnTo>
                  <a:pt x="0" y="1453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584937" y="409575"/>
            <a:ext cx="7888129" cy="1228725"/>
          </a:xfrm>
          <a:prstGeom prst="rect">
            <a:avLst/>
          </a:prstGeom>
        </p:spPr>
        <p:txBody>
          <a:bodyPr anchor="t" rtlCol="false" tIns="0" lIns="0" bIns="0" rIns="0">
            <a:spAutoFit/>
          </a:bodyPr>
          <a:lstStyle/>
          <a:p>
            <a:pPr algn="ctr">
              <a:lnSpc>
                <a:spcPts val="9600"/>
              </a:lnSpc>
              <a:spcBef>
                <a:spcPct val="0"/>
              </a:spcBef>
            </a:pPr>
            <a:r>
              <a:rPr lang="en-US" b="true" sz="8000" spc="160">
                <a:solidFill>
                  <a:srgbClr val="B22222"/>
                </a:solidFill>
                <a:latin typeface="Arsenal Bold"/>
                <a:ea typeface="Arsenal Bold"/>
                <a:cs typeface="Arsenal Bold"/>
                <a:sym typeface="Arsenal Bold"/>
              </a:rPr>
              <a:t>NỘI DUNG CHÍNH</a:t>
            </a:r>
          </a:p>
        </p:txBody>
      </p:sp>
      <p:sp>
        <p:nvSpPr>
          <p:cNvPr name="TextBox 14" id="14"/>
          <p:cNvSpPr txBox="true"/>
          <p:nvPr/>
        </p:nvSpPr>
        <p:spPr>
          <a:xfrm rot="0">
            <a:off x="2301917" y="4702389"/>
            <a:ext cx="4678562" cy="514350"/>
          </a:xfrm>
          <a:prstGeom prst="rect">
            <a:avLst/>
          </a:prstGeom>
        </p:spPr>
        <p:txBody>
          <a:bodyPr anchor="t" rtlCol="false" tIns="0" lIns="0" bIns="0" rIns="0">
            <a:spAutoFit/>
          </a:bodyPr>
          <a:lstStyle/>
          <a:p>
            <a:pPr algn="ctr">
              <a:lnSpc>
                <a:spcPts val="4079"/>
              </a:lnSpc>
              <a:spcBef>
                <a:spcPct val="0"/>
              </a:spcBef>
            </a:pPr>
            <a:r>
              <a:rPr lang="en-US" b="true" sz="3399" spc="135">
                <a:solidFill>
                  <a:srgbClr val="B22222"/>
                </a:solidFill>
                <a:latin typeface="Arsenal Bold"/>
                <a:ea typeface="Arsenal Bold"/>
                <a:cs typeface="Arsenal Bold"/>
                <a:sym typeface="Arsenal Bold"/>
              </a:rPr>
              <a:t>TỔNG QUAN ĐỀ TÀI</a:t>
            </a:r>
          </a:p>
        </p:txBody>
      </p:sp>
      <p:sp>
        <p:nvSpPr>
          <p:cNvPr name="AutoShape 15" id="15"/>
          <p:cNvSpPr/>
          <p:nvPr/>
        </p:nvSpPr>
        <p:spPr>
          <a:xfrm flipH="true" flipV="true">
            <a:off x="1815896" y="4049187"/>
            <a:ext cx="0" cy="1829121"/>
          </a:xfrm>
          <a:prstGeom prst="line">
            <a:avLst/>
          </a:prstGeom>
          <a:ln cap="flat" w="38100">
            <a:solidFill>
              <a:srgbClr val="FF914D"/>
            </a:solidFill>
            <a:prstDash val="solid"/>
            <a:headEnd type="none" len="sm" w="sm"/>
            <a:tailEnd type="none" len="sm" w="sm"/>
          </a:ln>
        </p:spPr>
      </p:sp>
      <p:sp>
        <p:nvSpPr>
          <p:cNvPr name="AutoShape 16" id="16"/>
          <p:cNvSpPr/>
          <p:nvPr/>
        </p:nvSpPr>
        <p:spPr>
          <a:xfrm flipV="true">
            <a:off x="9105900" y="7429179"/>
            <a:ext cx="0" cy="1829121"/>
          </a:xfrm>
          <a:prstGeom prst="line">
            <a:avLst/>
          </a:prstGeom>
          <a:ln cap="flat" w="38100">
            <a:solidFill>
              <a:srgbClr val="FF914D"/>
            </a:solidFill>
            <a:prstDash val="solid"/>
            <a:headEnd type="none" len="sm" w="sm"/>
            <a:tailEnd type="none" len="sm" w="sm"/>
          </a:ln>
        </p:spPr>
      </p:sp>
      <p:sp>
        <p:nvSpPr>
          <p:cNvPr name="AutoShape 17" id="17"/>
          <p:cNvSpPr/>
          <p:nvPr/>
        </p:nvSpPr>
        <p:spPr>
          <a:xfrm flipV="true">
            <a:off x="9124950" y="4017769"/>
            <a:ext cx="0" cy="1829121"/>
          </a:xfrm>
          <a:prstGeom prst="line">
            <a:avLst/>
          </a:prstGeom>
          <a:ln cap="flat" w="38100">
            <a:solidFill>
              <a:srgbClr val="FF914D"/>
            </a:solidFill>
            <a:prstDash val="solid"/>
            <a:headEnd type="none" len="sm" w="sm"/>
            <a:tailEnd type="none" len="sm" w="sm"/>
          </a:ln>
        </p:spPr>
      </p:sp>
      <p:sp>
        <p:nvSpPr>
          <p:cNvPr name="AutoShape 18" id="18"/>
          <p:cNvSpPr/>
          <p:nvPr/>
        </p:nvSpPr>
        <p:spPr>
          <a:xfrm flipH="true" flipV="true">
            <a:off x="1834946" y="7443445"/>
            <a:ext cx="0" cy="1829121"/>
          </a:xfrm>
          <a:prstGeom prst="line">
            <a:avLst/>
          </a:prstGeom>
          <a:ln cap="flat" w="38100">
            <a:solidFill>
              <a:srgbClr val="FF914D"/>
            </a:solidFill>
            <a:prstDash val="solid"/>
            <a:headEnd type="none" len="sm" w="sm"/>
            <a:tailEnd type="none" len="sm" w="sm"/>
          </a:ln>
        </p:spPr>
      </p:sp>
      <p:sp>
        <p:nvSpPr>
          <p:cNvPr name="TextBox 19" id="19"/>
          <p:cNvSpPr txBox="true"/>
          <p:nvPr/>
        </p:nvSpPr>
        <p:spPr>
          <a:xfrm rot="0">
            <a:off x="784160" y="4613576"/>
            <a:ext cx="590427" cy="705092"/>
          </a:xfrm>
          <a:prstGeom prst="rect">
            <a:avLst/>
          </a:prstGeom>
        </p:spPr>
        <p:txBody>
          <a:bodyPr anchor="t" rtlCol="false" tIns="0" lIns="0" bIns="0" rIns="0">
            <a:spAutoFit/>
          </a:bodyPr>
          <a:lstStyle/>
          <a:p>
            <a:pPr algn="ctr">
              <a:lnSpc>
                <a:spcPts val="5517"/>
              </a:lnSpc>
              <a:spcBef>
                <a:spcPct val="0"/>
              </a:spcBef>
            </a:pPr>
            <a:r>
              <a:rPr lang="en-US" sz="4597" spc="183">
                <a:solidFill>
                  <a:srgbClr val="000000"/>
                </a:solidFill>
                <a:latin typeface="Arsenal"/>
                <a:ea typeface="Arsenal"/>
                <a:cs typeface="Arsenal"/>
                <a:sym typeface="Arsenal"/>
              </a:rPr>
              <a:t>01</a:t>
            </a:r>
          </a:p>
        </p:txBody>
      </p:sp>
      <p:sp>
        <p:nvSpPr>
          <p:cNvPr name="TextBox 20" id="20"/>
          <p:cNvSpPr txBox="true"/>
          <p:nvPr/>
        </p:nvSpPr>
        <p:spPr>
          <a:xfrm rot="0">
            <a:off x="8066920" y="7998664"/>
            <a:ext cx="680037" cy="714262"/>
          </a:xfrm>
          <a:prstGeom prst="rect">
            <a:avLst/>
          </a:prstGeom>
        </p:spPr>
        <p:txBody>
          <a:bodyPr anchor="t" rtlCol="false" tIns="0" lIns="0" bIns="0" rIns="0">
            <a:spAutoFit/>
          </a:bodyPr>
          <a:lstStyle/>
          <a:p>
            <a:pPr algn="ctr">
              <a:lnSpc>
                <a:spcPts val="5665"/>
              </a:lnSpc>
              <a:spcBef>
                <a:spcPct val="0"/>
              </a:spcBef>
            </a:pPr>
            <a:r>
              <a:rPr lang="en-US" sz="4721" spc="188">
                <a:solidFill>
                  <a:srgbClr val="000000"/>
                </a:solidFill>
                <a:latin typeface="Arsenal"/>
                <a:ea typeface="Arsenal"/>
                <a:cs typeface="Arsenal"/>
                <a:sym typeface="Arsenal"/>
              </a:rPr>
              <a:t>04</a:t>
            </a:r>
          </a:p>
        </p:txBody>
      </p:sp>
      <p:sp>
        <p:nvSpPr>
          <p:cNvPr name="TextBox 21" id="21"/>
          <p:cNvSpPr txBox="true"/>
          <p:nvPr/>
        </p:nvSpPr>
        <p:spPr>
          <a:xfrm rot="0">
            <a:off x="8149240" y="4660722"/>
            <a:ext cx="608045" cy="657946"/>
          </a:xfrm>
          <a:prstGeom prst="rect">
            <a:avLst/>
          </a:prstGeom>
        </p:spPr>
        <p:txBody>
          <a:bodyPr anchor="t" rtlCol="false" tIns="0" lIns="0" bIns="0" rIns="0">
            <a:spAutoFit/>
          </a:bodyPr>
          <a:lstStyle/>
          <a:p>
            <a:pPr algn="ctr">
              <a:lnSpc>
                <a:spcPts val="5143"/>
              </a:lnSpc>
              <a:spcBef>
                <a:spcPct val="0"/>
              </a:spcBef>
            </a:pPr>
            <a:r>
              <a:rPr lang="en-US" sz="4286" spc="171">
                <a:solidFill>
                  <a:srgbClr val="000000"/>
                </a:solidFill>
                <a:latin typeface="Arsenal"/>
                <a:ea typeface="Arsenal"/>
                <a:cs typeface="Arsenal"/>
                <a:sym typeface="Arsenal"/>
              </a:rPr>
              <a:t>02</a:t>
            </a:r>
          </a:p>
        </p:txBody>
      </p:sp>
      <p:sp>
        <p:nvSpPr>
          <p:cNvPr name="TextBox 22" id="22"/>
          <p:cNvSpPr txBox="true"/>
          <p:nvPr/>
        </p:nvSpPr>
        <p:spPr>
          <a:xfrm rot="0">
            <a:off x="784160" y="7998664"/>
            <a:ext cx="669786" cy="714262"/>
          </a:xfrm>
          <a:prstGeom prst="rect">
            <a:avLst/>
          </a:prstGeom>
        </p:spPr>
        <p:txBody>
          <a:bodyPr anchor="t" rtlCol="false" tIns="0" lIns="0" bIns="0" rIns="0">
            <a:spAutoFit/>
          </a:bodyPr>
          <a:lstStyle/>
          <a:p>
            <a:pPr algn="ctr">
              <a:lnSpc>
                <a:spcPts val="5665"/>
              </a:lnSpc>
              <a:spcBef>
                <a:spcPct val="0"/>
              </a:spcBef>
            </a:pPr>
            <a:r>
              <a:rPr lang="en-US" sz="4721" spc="188">
                <a:solidFill>
                  <a:srgbClr val="000000"/>
                </a:solidFill>
                <a:latin typeface="Arsenal"/>
                <a:ea typeface="Arsenal"/>
                <a:cs typeface="Arsenal"/>
                <a:sym typeface="Arsenal"/>
              </a:rPr>
              <a:t>03</a:t>
            </a:r>
          </a:p>
        </p:txBody>
      </p:sp>
      <p:sp>
        <p:nvSpPr>
          <p:cNvPr name="Freeform 23" id="23"/>
          <p:cNvSpPr/>
          <p:nvPr/>
        </p:nvSpPr>
        <p:spPr>
          <a:xfrm flipH="false" flipV="false" rot="0">
            <a:off x="2353170" y="7587116"/>
            <a:ext cx="4687861" cy="1461050"/>
          </a:xfrm>
          <a:custGeom>
            <a:avLst/>
            <a:gdLst/>
            <a:ahLst/>
            <a:cxnLst/>
            <a:rect r="r" b="b" t="t" l="l"/>
            <a:pathLst>
              <a:path h="1461050" w="4687861">
                <a:moveTo>
                  <a:pt x="0" y="0"/>
                </a:moveTo>
                <a:lnTo>
                  <a:pt x="4687861" y="0"/>
                </a:lnTo>
                <a:lnTo>
                  <a:pt x="4687861" y="1461050"/>
                </a:lnTo>
                <a:lnTo>
                  <a:pt x="0" y="14610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FE0DF"/>
        </a:solidFill>
      </p:bgPr>
    </p:bg>
    <p:spTree>
      <p:nvGrpSpPr>
        <p:cNvPr id="1" name=""/>
        <p:cNvGrpSpPr/>
        <p:nvPr/>
      </p:nvGrpSpPr>
      <p:grpSpPr>
        <a:xfrm>
          <a:off x="0" y="0"/>
          <a:ext cx="0" cy="0"/>
          <a:chOff x="0" y="0"/>
          <a:chExt cx="0" cy="0"/>
        </a:xfrm>
      </p:grpSpPr>
      <p:sp>
        <p:nvSpPr>
          <p:cNvPr name="Freeform 2" id="2"/>
          <p:cNvSpPr/>
          <p:nvPr/>
        </p:nvSpPr>
        <p:spPr>
          <a:xfrm flipH="false" flipV="false" rot="-901944">
            <a:off x="12654750" y="-5015616"/>
            <a:ext cx="11069779" cy="7804194"/>
          </a:xfrm>
          <a:custGeom>
            <a:avLst/>
            <a:gdLst/>
            <a:ahLst/>
            <a:cxnLst/>
            <a:rect r="r" b="b" t="t" l="l"/>
            <a:pathLst>
              <a:path h="7804194" w="11069779">
                <a:moveTo>
                  <a:pt x="0" y="0"/>
                </a:moveTo>
                <a:lnTo>
                  <a:pt x="11069779" y="0"/>
                </a:lnTo>
                <a:lnTo>
                  <a:pt x="11069779" y="7804194"/>
                </a:lnTo>
                <a:lnTo>
                  <a:pt x="0" y="7804194"/>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529999">
            <a:off x="17000455" y="146471"/>
            <a:ext cx="8247284" cy="13137169"/>
          </a:xfrm>
          <a:custGeom>
            <a:avLst/>
            <a:gdLst/>
            <a:ahLst/>
            <a:cxnLst/>
            <a:rect r="r" b="b" t="t" l="l"/>
            <a:pathLst>
              <a:path h="13137169" w="8247284">
                <a:moveTo>
                  <a:pt x="0" y="0"/>
                </a:moveTo>
                <a:lnTo>
                  <a:pt x="8247284" y="0"/>
                </a:lnTo>
                <a:lnTo>
                  <a:pt x="8247284" y="13137169"/>
                </a:lnTo>
                <a:lnTo>
                  <a:pt x="0" y="13137169"/>
                </a:lnTo>
                <a:lnTo>
                  <a:pt x="0" y="0"/>
                </a:lnTo>
                <a:close/>
              </a:path>
            </a:pathLst>
          </a:custGeom>
          <a:blipFill>
            <a:blip r:embed="rId4"/>
            <a:stretch>
              <a:fillRect l="-13716" t="0" r="-13716" b="0"/>
            </a:stretch>
          </a:blipFill>
        </p:spPr>
      </p:sp>
      <p:sp>
        <p:nvSpPr>
          <p:cNvPr name="Freeform 4" id="4"/>
          <p:cNvSpPr/>
          <p:nvPr/>
        </p:nvSpPr>
        <p:spPr>
          <a:xfrm flipH="false" flipV="false" rot="-2959296">
            <a:off x="14781500" y="-987855"/>
            <a:ext cx="3387279" cy="2963869"/>
          </a:xfrm>
          <a:custGeom>
            <a:avLst/>
            <a:gdLst/>
            <a:ahLst/>
            <a:cxnLst/>
            <a:rect r="r" b="b" t="t" l="l"/>
            <a:pathLst>
              <a:path h="2963869" w="3387279">
                <a:moveTo>
                  <a:pt x="0" y="0"/>
                </a:moveTo>
                <a:lnTo>
                  <a:pt x="3387279" y="0"/>
                </a:lnTo>
                <a:lnTo>
                  <a:pt x="3387279" y="2963869"/>
                </a:lnTo>
                <a:lnTo>
                  <a:pt x="0" y="2963869"/>
                </a:lnTo>
                <a:lnTo>
                  <a:pt x="0" y="0"/>
                </a:lnTo>
                <a:close/>
              </a:path>
            </a:pathLst>
          </a:custGeom>
          <a:blipFill>
            <a:blip r:embed="rId5">
              <a:alphaModFix amt="40000"/>
            </a:blip>
            <a:stretch>
              <a:fillRect l="0" t="0" r="0" b="0"/>
            </a:stretch>
          </a:blipFill>
        </p:spPr>
      </p:sp>
      <p:sp>
        <p:nvSpPr>
          <p:cNvPr name="Freeform 5" id="5"/>
          <p:cNvSpPr/>
          <p:nvPr/>
        </p:nvSpPr>
        <p:spPr>
          <a:xfrm flipH="false" flipV="false" rot="0">
            <a:off x="7899443" y="1882863"/>
            <a:ext cx="10290197" cy="8643765"/>
          </a:xfrm>
          <a:custGeom>
            <a:avLst/>
            <a:gdLst/>
            <a:ahLst/>
            <a:cxnLst/>
            <a:rect r="r" b="b" t="t" l="l"/>
            <a:pathLst>
              <a:path h="8643765" w="10290197">
                <a:moveTo>
                  <a:pt x="0" y="0"/>
                </a:moveTo>
                <a:lnTo>
                  <a:pt x="10290197" y="0"/>
                </a:lnTo>
                <a:lnTo>
                  <a:pt x="10290197" y="8643765"/>
                </a:lnTo>
                <a:lnTo>
                  <a:pt x="0" y="86437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2066553" y="4763257"/>
            <a:ext cx="9051026" cy="6041560"/>
          </a:xfrm>
          <a:custGeom>
            <a:avLst/>
            <a:gdLst/>
            <a:ahLst/>
            <a:cxnLst/>
            <a:rect r="r" b="b" t="t" l="l"/>
            <a:pathLst>
              <a:path h="6041560" w="9051026">
                <a:moveTo>
                  <a:pt x="0" y="0"/>
                </a:moveTo>
                <a:lnTo>
                  <a:pt x="9051026" y="0"/>
                </a:lnTo>
                <a:lnTo>
                  <a:pt x="9051026" y="6041560"/>
                </a:lnTo>
                <a:lnTo>
                  <a:pt x="0" y="6041560"/>
                </a:lnTo>
                <a:lnTo>
                  <a:pt x="0" y="0"/>
                </a:lnTo>
                <a:close/>
              </a:path>
            </a:pathLst>
          </a:custGeom>
          <a:blipFill>
            <a:blip r:embed="rId8"/>
            <a:stretch>
              <a:fillRect l="0" t="0" r="0" b="0"/>
            </a:stretch>
          </a:blipFill>
        </p:spPr>
      </p:sp>
      <p:sp>
        <p:nvSpPr>
          <p:cNvPr name="TextBox 7" id="7"/>
          <p:cNvSpPr txBox="true"/>
          <p:nvPr/>
        </p:nvSpPr>
        <p:spPr>
          <a:xfrm rot="0">
            <a:off x="1332062" y="519113"/>
            <a:ext cx="8636174" cy="1028700"/>
          </a:xfrm>
          <a:prstGeom prst="rect">
            <a:avLst/>
          </a:prstGeom>
        </p:spPr>
        <p:txBody>
          <a:bodyPr anchor="t" rtlCol="false" tIns="0" lIns="0" bIns="0" rIns="0">
            <a:spAutoFit/>
          </a:bodyPr>
          <a:lstStyle/>
          <a:p>
            <a:pPr algn="l">
              <a:lnSpc>
                <a:spcPts val="8198"/>
              </a:lnSpc>
            </a:pPr>
            <a:r>
              <a:rPr lang="en-US" b="true" sz="6831" spc="273">
                <a:solidFill>
                  <a:srgbClr val="B22222"/>
                </a:solidFill>
                <a:latin typeface="Arsenal Bold"/>
                <a:ea typeface="Arsenal Bold"/>
                <a:cs typeface="Arsenal Bold"/>
                <a:sym typeface="Arsenal Bold"/>
              </a:rPr>
              <a:t>TỔNG QUAN</a:t>
            </a:r>
            <a:r>
              <a:rPr lang="en-US" b="true" sz="6831" spc="273">
                <a:solidFill>
                  <a:srgbClr val="B22222"/>
                </a:solidFill>
                <a:latin typeface="Arsenal Bold"/>
                <a:ea typeface="Arsenal Bold"/>
                <a:cs typeface="Arsenal Bold"/>
                <a:sym typeface="Arsenal Bold"/>
              </a:rPr>
              <a:t> ĐỀ TÀI</a:t>
            </a:r>
          </a:p>
        </p:txBody>
      </p:sp>
      <p:sp>
        <p:nvSpPr>
          <p:cNvPr name="TextBox 8" id="8"/>
          <p:cNvSpPr txBox="true"/>
          <p:nvPr/>
        </p:nvSpPr>
        <p:spPr>
          <a:xfrm rot="0">
            <a:off x="8570379" y="2914266"/>
            <a:ext cx="7697629" cy="2362200"/>
          </a:xfrm>
          <a:prstGeom prst="rect">
            <a:avLst/>
          </a:prstGeom>
        </p:spPr>
        <p:txBody>
          <a:bodyPr anchor="t" rtlCol="false" tIns="0" lIns="0" bIns="0" rIns="0">
            <a:spAutoFit/>
          </a:bodyPr>
          <a:lstStyle/>
          <a:p>
            <a:pPr algn="l" marL="1127147" indent="-563573" lvl="1">
              <a:lnSpc>
                <a:spcPts val="6264"/>
              </a:lnSpc>
              <a:buAutoNum type="arabicPeriod" startAt="1"/>
            </a:pPr>
            <a:r>
              <a:rPr lang="en-US" b="true" sz="5220" spc="208">
                <a:solidFill>
                  <a:srgbClr val="B22222"/>
                </a:solidFill>
                <a:latin typeface="Arsenal Bold"/>
                <a:ea typeface="Arsenal Bold"/>
                <a:cs typeface="Arsenal Bold"/>
                <a:sym typeface="Arsenal Bold"/>
              </a:rPr>
              <a:t>Lý do chọn đề tài</a:t>
            </a:r>
          </a:p>
          <a:p>
            <a:pPr algn="l" marL="1127147" indent="-563573" lvl="1">
              <a:lnSpc>
                <a:spcPts val="6264"/>
              </a:lnSpc>
              <a:buAutoNum type="arabicPeriod" startAt="1"/>
            </a:pPr>
            <a:r>
              <a:rPr lang="en-US" b="true" sz="5220" spc="208">
                <a:solidFill>
                  <a:srgbClr val="B22222"/>
                </a:solidFill>
                <a:latin typeface="Arsenal Bold"/>
                <a:ea typeface="Arsenal Bold"/>
                <a:cs typeface="Arsenal Bold"/>
                <a:sym typeface="Arsenal Bold"/>
              </a:rPr>
              <a:t>Mục đích</a:t>
            </a:r>
          </a:p>
          <a:p>
            <a:pPr algn="l" marL="1127147" indent="-563573" lvl="1">
              <a:lnSpc>
                <a:spcPts val="6264"/>
              </a:lnSpc>
              <a:buAutoNum type="arabicPeriod" startAt="1"/>
            </a:pPr>
            <a:r>
              <a:rPr lang="en-US" b="true" sz="5220" spc="208">
                <a:solidFill>
                  <a:srgbClr val="B22222"/>
                </a:solidFill>
                <a:latin typeface="Arsenal Bold"/>
                <a:ea typeface="Arsenal Bold"/>
                <a:cs typeface="Arsenal Bold"/>
                <a:sym typeface="Arsenal Bold"/>
              </a:rPr>
              <a:t>Cách thu thập dữ liệu</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FE0DF"/>
        </a:solidFill>
      </p:bgPr>
    </p:bg>
    <p:spTree>
      <p:nvGrpSpPr>
        <p:cNvPr id="1" name=""/>
        <p:cNvGrpSpPr/>
        <p:nvPr/>
      </p:nvGrpSpPr>
      <p:grpSpPr>
        <a:xfrm>
          <a:off x="0" y="0"/>
          <a:ext cx="0" cy="0"/>
          <a:chOff x="0" y="0"/>
          <a:chExt cx="0" cy="0"/>
        </a:xfrm>
      </p:grpSpPr>
      <p:sp>
        <p:nvSpPr>
          <p:cNvPr name="Freeform 2" id="2"/>
          <p:cNvSpPr/>
          <p:nvPr/>
        </p:nvSpPr>
        <p:spPr>
          <a:xfrm flipH="false" flipV="false" rot="-901944">
            <a:off x="14364428" y="-2681133"/>
            <a:ext cx="11069779" cy="7804194"/>
          </a:xfrm>
          <a:custGeom>
            <a:avLst/>
            <a:gdLst/>
            <a:ahLst/>
            <a:cxnLst/>
            <a:rect r="r" b="b" t="t" l="l"/>
            <a:pathLst>
              <a:path h="7804194" w="11069779">
                <a:moveTo>
                  <a:pt x="0" y="0"/>
                </a:moveTo>
                <a:lnTo>
                  <a:pt x="11069778" y="0"/>
                </a:lnTo>
                <a:lnTo>
                  <a:pt x="11069778" y="7804194"/>
                </a:lnTo>
                <a:lnTo>
                  <a:pt x="0" y="7804194"/>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01944">
            <a:off x="-8763119" y="5115726"/>
            <a:ext cx="11069779" cy="7804194"/>
          </a:xfrm>
          <a:custGeom>
            <a:avLst/>
            <a:gdLst/>
            <a:ahLst/>
            <a:cxnLst/>
            <a:rect r="r" b="b" t="t" l="l"/>
            <a:pathLst>
              <a:path h="7804194" w="11069779">
                <a:moveTo>
                  <a:pt x="0" y="0"/>
                </a:moveTo>
                <a:lnTo>
                  <a:pt x="11069779" y="0"/>
                </a:lnTo>
                <a:lnTo>
                  <a:pt x="11069779" y="7804194"/>
                </a:lnTo>
                <a:lnTo>
                  <a:pt x="0" y="7804194"/>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13815">
            <a:off x="12209565" y="-2085048"/>
            <a:ext cx="4765824" cy="4170096"/>
          </a:xfrm>
          <a:custGeom>
            <a:avLst/>
            <a:gdLst/>
            <a:ahLst/>
            <a:cxnLst/>
            <a:rect r="r" b="b" t="t" l="l"/>
            <a:pathLst>
              <a:path h="4170096" w="4765824">
                <a:moveTo>
                  <a:pt x="0" y="0"/>
                </a:moveTo>
                <a:lnTo>
                  <a:pt x="4765823" y="0"/>
                </a:lnTo>
                <a:lnTo>
                  <a:pt x="4765823" y="4170096"/>
                </a:lnTo>
                <a:lnTo>
                  <a:pt x="0" y="4170096"/>
                </a:lnTo>
                <a:lnTo>
                  <a:pt x="0" y="0"/>
                </a:lnTo>
                <a:close/>
              </a:path>
            </a:pathLst>
          </a:custGeom>
          <a:blipFill>
            <a:blip r:embed="rId4">
              <a:alphaModFix amt="40000"/>
            </a:blip>
            <a:stretch>
              <a:fillRect l="0" t="0" r="0" b="0"/>
            </a:stretch>
          </a:blipFill>
        </p:spPr>
      </p:sp>
      <p:sp>
        <p:nvSpPr>
          <p:cNvPr name="Freeform 5" id="5"/>
          <p:cNvSpPr/>
          <p:nvPr/>
        </p:nvSpPr>
        <p:spPr>
          <a:xfrm flipH="false" flipV="false" rot="0">
            <a:off x="2648729" y="2211617"/>
            <a:ext cx="4474069" cy="1394418"/>
          </a:xfrm>
          <a:custGeom>
            <a:avLst/>
            <a:gdLst/>
            <a:ahLst/>
            <a:cxnLst/>
            <a:rect r="r" b="b" t="t" l="l"/>
            <a:pathLst>
              <a:path h="1394418" w="4474069">
                <a:moveTo>
                  <a:pt x="0" y="0"/>
                </a:moveTo>
                <a:lnTo>
                  <a:pt x="4474070" y="0"/>
                </a:lnTo>
                <a:lnTo>
                  <a:pt x="4474070" y="1394418"/>
                </a:lnTo>
                <a:lnTo>
                  <a:pt x="0" y="13944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2677723" y="4509258"/>
            <a:ext cx="4445076" cy="1385382"/>
          </a:xfrm>
          <a:custGeom>
            <a:avLst/>
            <a:gdLst/>
            <a:ahLst/>
            <a:cxnLst/>
            <a:rect r="r" b="b" t="t" l="l"/>
            <a:pathLst>
              <a:path h="1385382" w="4445076">
                <a:moveTo>
                  <a:pt x="0" y="0"/>
                </a:moveTo>
                <a:lnTo>
                  <a:pt x="4445076" y="0"/>
                </a:lnTo>
                <a:lnTo>
                  <a:pt x="4445076" y="1385382"/>
                </a:lnTo>
                <a:lnTo>
                  <a:pt x="0" y="13853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2677723" y="7196736"/>
            <a:ext cx="4474069" cy="1394418"/>
          </a:xfrm>
          <a:custGeom>
            <a:avLst/>
            <a:gdLst/>
            <a:ahLst/>
            <a:cxnLst/>
            <a:rect r="r" b="b" t="t" l="l"/>
            <a:pathLst>
              <a:path h="1394418" w="4474069">
                <a:moveTo>
                  <a:pt x="0" y="0"/>
                </a:moveTo>
                <a:lnTo>
                  <a:pt x="4474069" y="0"/>
                </a:lnTo>
                <a:lnTo>
                  <a:pt x="4474069" y="1394418"/>
                </a:lnTo>
                <a:lnTo>
                  <a:pt x="0" y="13944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599178" y="2416634"/>
            <a:ext cx="1639977" cy="1031135"/>
          </a:xfrm>
          <a:custGeom>
            <a:avLst/>
            <a:gdLst/>
            <a:ahLst/>
            <a:cxnLst/>
            <a:rect r="r" b="b" t="t" l="l"/>
            <a:pathLst>
              <a:path h="1031135" w="1639977">
                <a:moveTo>
                  <a:pt x="0" y="0"/>
                </a:moveTo>
                <a:lnTo>
                  <a:pt x="1639976" y="0"/>
                </a:lnTo>
                <a:lnTo>
                  <a:pt x="1639976" y="1031136"/>
                </a:lnTo>
                <a:lnTo>
                  <a:pt x="0" y="103113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769709" y="711376"/>
            <a:ext cx="8636174" cy="1028700"/>
          </a:xfrm>
          <a:prstGeom prst="rect">
            <a:avLst/>
          </a:prstGeom>
        </p:spPr>
        <p:txBody>
          <a:bodyPr anchor="t" rtlCol="false" tIns="0" lIns="0" bIns="0" rIns="0">
            <a:spAutoFit/>
          </a:bodyPr>
          <a:lstStyle/>
          <a:p>
            <a:pPr algn="l">
              <a:lnSpc>
                <a:spcPts val="8198"/>
              </a:lnSpc>
            </a:pPr>
            <a:r>
              <a:rPr lang="en-US" b="true" sz="6831" spc="273">
                <a:solidFill>
                  <a:srgbClr val="B22222"/>
                </a:solidFill>
                <a:latin typeface="Arsenal Bold"/>
                <a:ea typeface="Arsenal Bold"/>
                <a:cs typeface="Arsenal Bold"/>
                <a:sym typeface="Arsenal Bold"/>
              </a:rPr>
              <a:t>LÝ</a:t>
            </a:r>
            <a:r>
              <a:rPr lang="en-US" b="true" sz="6831" spc="273">
                <a:solidFill>
                  <a:srgbClr val="B22222"/>
                </a:solidFill>
                <a:latin typeface="Arsenal Bold"/>
                <a:ea typeface="Arsenal Bold"/>
                <a:cs typeface="Arsenal Bold"/>
                <a:sym typeface="Arsenal Bold"/>
              </a:rPr>
              <a:t> DO CHỌN ĐỀ TÀI</a:t>
            </a:r>
          </a:p>
        </p:txBody>
      </p:sp>
      <p:sp>
        <p:nvSpPr>
          <p:cNvPr name="TextBox 10" id="10"/>
          <p:cNvSpPr txBox="true"/>
          <p:nvPr/>
        </p:nvSpPr>
        <p:spPr>
          <a:xfrm rot="0">
            <a:off x="2766971" y="2651651"/>
            <a:ext cx="4295574" cy="514350"/>
          </a:xfrm>
          <a:prstGeom prst="rect">
            <a:avLst/>
          </a:prstGeom>
        </p:spPr>
        <p:txBody>
          <a:bodyPr anchor="t" rtlCol="false" tIns="0" lIns="0" bIns="0" rIns="0">
            <a:spAutoFit/>
          </a:bodyPr>
          <a:lstStyle/>
          <a:p>
            <a:pPr algn="ctr">
              <a:lnSpc>
                <a:spcPts val="4079"/>
              </a:lnSpc>
              <a:spcBef>
                <a:spcPct val="0"/>
              </a:spcBef>
            </a:pPr>
            <a:r>
              <a:rPr lang="en-US" b="true" sz="3399" spc="135">
                <a:solidFill>
                  <a:srgbClr val="B22222"/>
                </a:solidFill>
                <a:latin typeface="Arsenal Bold"/>
                <a:ea typeface="Arsenal Bold"/>
                <a:cs typeface="Arsenal Bold"/>
                <a:sym typeface="Arsenal Bold"/>
              </a:rPr>
              <a:t>TÍ</a:t>
            </a:r>
            <a:r>
              <a:rPr lang="en-US" b="true" sz="3399" spc="135">
                <a:solidFill>
                  <a:srgbClr val="B22222"/>
                </a:solidFill>
                <a:latin typeface="Arsenal Bold"/>
                <a:ea typeface="Arsenal Bold"/>
                <a:cs typeface="Arsenal Bold"/>
                <a:sym typeface="Arsenal Bold"/>
              </a:rPr>
              <a:t>NH ỨNG DỤNG CAO</a:t>
            </a:r>
          </a:p>
        </p:txBody>
      </p:sp>
      <p:sp>
        <p:nvSpPr>
          <p:cNvPr name="TextBox 11" id="11"/>
          <p:cNvSpPr txBox="true"/>
          <p:nvPr/>
        </p:nvSpPr>
        <p:spPr>
          <a:xfrm rot="0">
            <a:off x="7533570" y="2080151"/>
            <a:ext cx="9178528" cy="2171700"/>
          </a:xfrm>
          <a:prstGeom prst="rect">
            <a:avLst/>
          </a:prstGeom>
        </p:spPr>
        <p:txBody>
          <a:bodyPr anchor="t" rtlCol="false" tIns="0" lIns="0" bIns="0" rIns="0">
            <a:spAutoFit/>
          </a:bodyPr>
          <a:lstStyle/>
          <a:p>
            <a:pPr algn="l" marL="518160" indent="-259080" lvl="1">
              <a:lnSpc>
                <a:spcPts val="2879"/>
              </a:lnSpc>
              <a:buFont typeface="Arial"/>
              <a:buChar char="•"/>
            </a:pPr>
            <a:r>
              <a:rPr lang="en-US" sz="2400" spc="96">
                <a:solidFill>
                  <a:srgbClr val="000000"/>
                </a:solidFill>
                <a:latin typeface="Arsenal"/>
                <a:ea typeface="Arsenal"/>
                <a:cs typeface="Arsenal"/>
                <a:sym typeface="Arsenal"/>
              </a:rPr>
              <a:t>Tính ứng dụng cao: Dự báo giá vàng giúp nhà đầu tư và các</a:t>
            </a:r>
            <a:r>
              <a:rPr lang="en-US" sz="2400" spc="96">
                <a:solidFill>
                  <a:srgbClr val="000000"/>
                </a:solidFill>
                <a:latin typeface="Arsenal"/>
                <a:ea typeface="Arsenal"/>
                <a:cs typeface="Arsenal"/>
                <a:sym typeface="Arsenal"/>
              </a:rPr>
              <a:t> </a:t>
            </a:r>
          </a:p>
          <a:p>
            <a:pPr algn="l">
              <a:lnSpc>
                <a:spcPts val="2879"/>
              </a:lnSpc>
            </a:pPr>
            <a:r>
              <a:rPr lang="en-US" sz="2400" spc="96">
                <a:solidFill>
                  <a:srgbClr val="000000"/>
                </a:solidFill>
                <a:latin typeface="Arsenal"/>
                <a:ea typeface="Arsenal"/>
                <a:cs typeface="Arsenal"/>
                <a:sym typeface="Arsenal"/>
              </a:rPr>
              <a:t>      tổ chức tài chính đưa ra quyết định chiến lược.</a:t>
            </a:r>
          </a:p>
          <a:p>
            <a:pPr algn="l" marL="518160" indent="-259080" lvl="1">
              <a:lnSpc>
                <a:spcPts val="2879"/>
              </a:lnSpc>
              <a:buFont typeface="Arial"/>
              <a:buChar char="•"/>
            </a:pPr>
            <a:r>
              <a:rPr lang="en-US" sz="2400" spc="96">
                <a:solidFill>
                  <a:srgbClr val="000000"/>
                </a:solidFill>
                <a:latin typeface="Arsenal"/>
                <a:ea typeface="Arsenal"/>
                <a:cs typeface="Arsenal"/>
                <a:sym typeface="Arsenal"/>
              </a:rPr>
              <a:t>Biến động giá vàng: Giá vàng thay đổi liên tục và chịu ảnh </a:t>
            </a:r>
          </a:p>
          <a:p>
            <a:pPr algn="l">
              <a:lnSpc>
                <a:spcPts val="2879"/>
              </a:lnSpc>
            </a:pPr>
            <a:r>
              <a:rPr lang="en-US" sz="2400" spc="96">
                <a:solidFill>
                  <a:srgbClr val="000000"/>
                </a:solidFill>
                <a:latin typeface="Arsenal"/>
                <a:ea typeface="Arsenal"/>
                <a:cs typeface="Arsenal"/>
                <a:sym typeface="Arsenal"/>
              </a:rPr>
              <a:t>      hưởng từ nhiều yếu tố kinh tế, chính trị.</a:t>
            </a:r>
          </a:p>
          <a:p>
            <a:pPr algn="l" marL="518160" indent="-259080" lvl="1">
              <a:lnSpc>
                <a:spcPts val="2879"/>
              </a:lnSpc>
              <a:buFont typeface="Arial"/>
              <a:buChar char="•"/>
            </a:pPr>
            <a:r>
              <a:rPr lang="en-US" sz="2400" spc="96">
                <a:solidFill>
                  <a:srgbClr val="000000"/>
                </a:solidFill>
                <a:latin typeface="Arsenal"/>
                <a:ea typeface="Arsenal"/>
                <a:cs typeface="Arsenal"/>
                <a:sym typeface="Arsenal"/>
              </a:rPr>
              <a:t>Đề tài giúp xây dựng công cụ dự báo giá vàng tự động, hỗ trợ các </a:t>
            </a:r>
          </a:p>
          <a:p>
            <a:pPr algn="l">
              <a:lnSpc>
                <a:spcPts val="2879"/>
              </a:lnSpc>
            </a:pPr>
            <a:r>
              <a:rPr lang="en-US" sz="2400" spc="96">
                <a:solidFill>
                  <a:srgbClr val="000000"/>
                </a:solidFill>
                <a:latin typeface="Arsenal"/>
                <a:ea typeface="Arsenal"/>
                <a:cs typeface="Arsenal"/>
                <a:sym typeface="Arsenal"/>
              </a:rPr>
              <a:t>      quyết định đầu tư.</a:t>
            </a:r>
          </a:p>
        </p:txBody>
      </p:sp>
      <p:sp>
        <p:nvSpPr>
          <p:cNvPr name="TextBox 12" id="12"/>
          <p:cNvSpPr txBox="true"/>
          <p:nvPr/>
        </p:nvSpPr>
        <p:spPr>
          <a:xfrm rot="0">
            <a:off x="7533570" y="4543425"/>
            <a:ext cx="9297471" cy="1714500"/>
          </a:xfrm>
          <a:prstGeom prst="rect">
            <a:avLst/>
          </a:prstGeom>
        </p:spPr>
        <p:txBody>
          <a:bodyPr anchor="t" rtlCol="false" tIns="0" lIns="0" bIns="0" rIns="0">
            <a:spAutoFit/>
          </a:bodyPr>
          <a:lstStyle/>
          <a:p>
            <a:pPr algn="just" marL="496571" indent="-248285" lvl="1">
              <a:lnSpc>
                <a:spcPts val="2760"/>
              </a:lnSpc>
              <a:buFont typeface="Arial"/>
              <a:buChar char="•"/>
            </a:pPr>
            <a:r>
              <a:rPr lang="en-US" sz="2300" spc="92">
                <a:solidFill>
                  <a:srgbClr val="000000"/>
                </a:solidFill>
                <a:latin typeface="Arsenal"/>
                <a:ea typeface="Arsenal"/>
                <a:cs typeface="Arsenal"/>
                <a:sym typeface="Arsenal"/>
              </a:rPr>
              <a:t>Giúp nhà đầu tư: Dự báo chính xác</a:t>
            </a:r>
            <a:r>
              <a:rPr lang="en-US" sz="2300" spc="92">
                <a:solidFill>
                  <a:srgbClr val="000000"/>
                </a:solidFill>
                <a:latin typeface="Arsenal"/>
                <a:ea typeface="Arsenal"/>
                <a:cs typeface="Arsenal"/>
                <a:sym typeface="Arsenal"/>
              </a:rPr>
              <a:t> hỗ trợ đầu tư vào vàng.</a:t>
            </a:r>
          </a:p>
          <a:p>
            <a:pPr algn="just" marL="496571" indent="-248285" lvl="1">
              <a:lnSpc>
                <a:spcPts val="2760"/>
              </a:lnSpc>
              <a:buFont typeface="Arial"/>
              <a:buChar char="•"/>
            </a:pPr>
            <a:r>
              <a:rPr lang="en-US" sz="2300" spc="92">
                <a:solidFill>
                  <a:srgbClr val="000000"/>
                </a:solidFill>
                <a:latin typeface="Arsenal"/>
                <a:ea typeface="Arsenal"/>
                <a:cs typeface="Arsenal"/>
                <a:sym typeface="Arsenal"/>
              </a:rPr>
              <a:t>Quản lý tài sản: Ngân hàng và tổ chức tài chính có thể bảo vệ tài sản </a:t>
            </a:r>
          </a:p>
          <a:p>
            <a:pPr algn="just">
              <a:lnSpc>
                <a:spcPts val="2760"/>
              </a:lnSpc>
            </a:pPr>
            <a:r>
              <a:rPr lang="en-US" sz="2300" spc="92">
                <a:solidFill>
                  <a:srgbClr val="000000"/>
                </a:solidFill>
                <a:latin typeface="Arsenal"/>
                <a:ea typeface="Arsenal"/>
                <a:cs typeface="Arsenal"/>
                <a:sym typeface="Arsenal"/>
              </a:rPr>
              <a:t>      và giảm rủi ro.</a:t>
            </a:r>
          </a:p>
          <a:p>
            <a:pPr algn="just" marL="496571" indent="-248285" lvl="1">
              <a:lnSpc>
                <a:spcPts val="2760"/>
              </a:lnSpc>
              <a:buFont typeface="Arial"/>
              <a:buChar char="•"/>
            </a:pPr>
            <a:r>
              <a:rPr lang="en-US" sz="2300" spc="92">
                <a:solidFill>
                  <a:srgbClr val="000000"/>
                </a:solidFill>
                <a:latin typeface="Arsenal"/>
                <a:ea typeface="Arsenal"/>
                <a:cs typeface="Arsenal"/>
                <a:sym typeface="Arsenal"/>
              </a:rPr>
              <a:t>Ứng dụng Big Data: Phân tích dữ liệu từ nhiều nguồn khác nhau để </a:t>
            </a:r>
          </a:p>
          <a:p>
            <a:pPr algn="just">
              <a:lnSpc>
                <a:spcPts val="2760"/>
              </a:lnSpc>
            </a:pPr>
            <a:r>
              <a:rPr lang="en-US" sz="2300" spc="92">
                <a:solidFill>
                  <a:srgbClr val="000000"/>
                </a:solidFill>
                <a:latin typeface="Arsenal"/>
                <a:ea typeface="Arsenal"/>
                <a:cs typeface="Arsenal"/>
                <a:sym typeface="Arsenal"/>
              </a:rPr>
              <a:t>      dự báo chính xác.</a:t>
            </a:r>
          </a:p>
        </p:txBody>
      </p:sp>
      <p:sp>
        <p:nvSpPr>
          <p:cNvPr name="TextBox 13" id="13"/>
          <p:cNvSpPr txBox="true"/>
          <p:nvPr/>
        </p:nvSpPr>
        <p:spPr>
          <a:xfrm rot="0">
            <a:off x="7533570" y="7196736"/>
            <a:ext cx="10754430" cy="1371600"/>
          </a:xfrm>
          <a:prstGeom prst="rect">
            <a:avLst/>
          </a:prstGeom>
        </p:spPr>
        <p:txBody>
          <a:bodyPr anchor="t" rtlCol="false" tIns="0" lIns="0" bIns="0" rIns="0">
            <a:spAutoFit/>
          </a:bodyPr>
          <a:lstStyle/>
          <a:p>
            <a:pPr algn="l" marL="496571" indent="-248285" lvl="1">
              <a:lnSpc>
                <a:spcPts val="2760"/>
              </a:lnSpc>
              <a:buFont typeface="Arial"/>
              <a:buChar char="•"/>
            </a:pPr>
            <a:r>
              <a:rPr lang="en-US" sz="2300" spc="92">
                <a:solidFill>
                  <a:srgbClr val="000000"/>
                </a:solidFill>
                <a:latin typeface="Arsenal"/>
                <a:ea typeface="Arsenal"/>
                <a:cs typeface="Arsenal"/>
                <a:sym typeface="Arsenal"/>
              </a:rPr>
              <a:t>Big</a:t>
            </a:r>
            <a:r>
              <a:rPr lang="en-US" sz="2300" spc="92">
                <a:solidFill>
                  <a:srgbClr val="000000"/>
                </a:solidFill>
                <a:latin typeface="Arsenal"/>
                <a:ea typeface="Arsenal"/>
                <a:cs typeface="Arsenal"/>
                <a:sym typeface="Arsenal"/>
              </a:rPr>
              <a:t> Data Processing: Apache Hadoop, Apache Spark - xử lý dữ liệu lớn hiệu quả</a:t>
            </a:r>
          </a:p>
          <a:p>
            <a:pPr algn="l" marL="496571" indent="-248285" lvl="1">
              <a:lnSpc>
                <a:spcPts val="2760"/>
              </a:lnSpc>
              <a:buFont typeface="Arial"/>
              <a:buChar char="•"/>
            </a:pPr>
            <a:r>
              <a:rPr lang="en-US" sz="2300" spc="92">
                <a:solidFill>
                  <a:srgbClr val="000000"/>
                </a:solidFill>
                <a:latin typeface="Arsenal"/>
                <a:ea typeface="Arsenal"/>
                <a:cs typeface="Arsenal"/>
                <a:sym typeface="Arsenal"/>
              </a:rPr>
              <a:t>Machine Learning: Linear Regression, Random Forest, LSTM (Mạng nơ - ron hồi quy)</a:t>
            </a:r>
          </a:p>
          <a:p>
            <a:pPr algn="l" marL="496571" indent="-248285" lvl="1">
              <a:lnSpc>
                <a:spcPts val="2760"/>
              </a:lnSpc>
              <a:buFont typeface="Arial"/>
              <a:buChar char="•"/>
            </a:pPr>
            <a:r>
              <a:rPr lang="en-US" sz="2300" spc="92">
                <a:solidFill>
                  <a:srgbClr val="000000"/>
                </a:solidFill>
                <a:latin typeface="Arsenal"/>
                <a:ea typeface="Arsenal"/>
                <a:cs typeface="Arsenal"/>
                <a:sym typeface="Arsenal"/>
              </a:rPr>
              <a:t>Data Visualization: Matplotlib - trực quan hóa dữ liệu và kết quả dự báo.</a:t>
            </a:r>
          </a:p>
        </p:txBody>
      </p:sp>
      <p:sp>
        <p:nvSpPr>
          <p:cNvPr name="TextBox 14" id="14"/>
          <p:cNvSpPr txBox="true"/>
          <p:nvPr/>
        </p:nvSpPr>
        <p:spPr>
          <a:xfrm rot="0">
            <a:off x="2827225" y="4886325"/>
            <a:ext cx="4295574" cy="514350"/>
          </a:xfrm>
          <a:prstGeom prst="rect">
            <a:avLst/>
          </a:prstGeom>
        </p:spPr>
        <p:txBody>
          <a:bodyPr anchor="t" rtlCol="false" tIns="0" lIns="0" bIns="0" rIns="0">
            <a:spAutoFit/>
          </a:bodyPr>
          <a:lstStyle/>
          <a:p>
            <a:pPr algn="ctr">
              <a:lnSpc>
                <a:spcPts val="4079"/>
              </a:lnSpc>
              <a:spcBef>
                <a:spcPct val="0"/>
              </a:spcBef>
            </a:pPr>
            <a:r>
              <a:rPr lang="en-US" b="true" sz="3399" spc="135">
                <a:solidFill>
                  <a:srgbClr val="B22222"/>
                </a:solidFill>
                <a:latin typeface="Arsenal Bold"/>
                <a:ea typeface="Arsenal Bold"/>
                <a:cs typeface="Arsenal Bold"/>
                <a:sym typeface="Arsenal Bold"/>
              </a:rPr>
              <a:t>TÍ</a:t>
            </a:r>
            <a:r>
              <a:rPr lang="en-US" b="true" sz="3399" spc="135">
                <a:solidFill>
                  <a:srgbClr val="B22222"/>
                </a:solidFill>
                <a:latin typeface="Arsenal Bold"/>
                <a:ea typeface="Arsenal Bold"/>
                <a:cs typeface="Arsenal Bold"/>
                <a:sym typeface="Arsenal Bold"/>
              </a:rPr>
              <a:t>NH THỰC TIỄN</a:t>
            </a:r>
          </a:p>
        </p:txBody>
      </p:sp>
      <p:sp>
        <p:nvSpPr>
          <p:cNvPr name="TextBox 15" id="15"/>
          <p:cNvSpPr txBox="true"/>
          <p:nvPr/>
        </p:nvSpPr>
        <p:spPr>
          <a:xfrm rot="0">
            <a:off x="2827225" y="7379595"/>
            <a:ext cx="4295574" cy="1028700"/>
          </a:xfrm>
          <a:prstGeom prst="rect">
            <a:avLst/>
          </a:prstGeom>
        </p:spPr>
        <p:txBody>
          <a:bodyPr anchor="t" rtlCol="false" tIns="0" lIns="0" bIns="0" rIns="0">
            <a:spAutoFit/>
          </a:bodyPr>
          <a:lstStyle/>
          <a:p>
            <a:pPr algn="ctr">
              <a:lnSpc>
                <a:spcPts val="4079"/>
              </a:lnSpc>
              <a:spcBef>
                <a:spcPct val="0"/>
              </a:spcBef>
            </a:pPr>
            <a:r>
              <a:rPr lang="en-US" b="true" sz="3399" spc="135">
                <a:solidFill>
                  <a:srgbClr val="B22222"/>
                </a:solidFill>
                <a:latin typeface="Arsenal Bold"/>
                <a:ea typeface="Arsenal Bold"/>
                <a:cs typeface="Arsenal Bold"/>
                <a:sym typeface="Arsenal Bold"/>
              </a:rPr>
              <a:t>CÁC CÔ</a:t>
            </a:r>
            <a:r>
              <a:rPr lang="en-US" b="true" sz="3399" spc="135">
                <a:solidFill>
                  <a:srgbClr val="B22222"/>
                </a:solidFill>
                <a:latin typeface="Arsenal Bold"/>
                <a:ea typeface="Arsenal Bold"/>
                <a:cs typeface="Arsenal Bold"/>
                <a:sym typeface="Arsenal Bold"/>
              </a:rPr>
              <a:t>NG NGHỆ ÁP DỤNG</a:t>
            </a:r>
          </a:p>
        </p:txBody>
      </p:sp>
      <p:sp>
        <p:nvSpPr>
          <p:cNvPr name="Freeform 16" id="16"/>
          <p:cNvSpPr/>
          <p:nvPr/>
        </p:nvSpPr>
        <p:spPr>
          <a:xfrm flipH="false" flipV="false" rot="0">
            <a:off x="599178" y="4686381"/>
            <a:ext cx="1639977" cy="1031135"/>
          </a:xfrm>
          <a:custGeom>
            <a:avLst/>
            <a:gdLst/>
            <a:ahLst/>
            <a:cxnLst/>
            <a:rect r="r" b="b" t="t" l="l"/>
            <a:pathLst>
              <a:path h="1031135" w="1639977">
                <a:moveTo>
                  <a:pt x="0" y="0"/>
                </a:moveTo>
                <a:lnTo>
                  <a:pt x="1639976" y="0"/>
                </a:lnTo>
                <a:lnTo>
                  <a:pt x="1639976" y="1031135"/>
                </a:lnTo>
                <a:lnTo>
                  <a:pt x="0" y="10311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599178" y="7379595"/>
            <a:ext cx="1639977" cy="1031135"/>
          </a:xfrm>
          <a:custGeom>
            <a:avLst/>
            <a:gdLst/>
            <a:ahLst/>
            <a:cxnLst/>
            <a:rect r="r" b="b" t="t" l="l"/>
            <a:pathLst>
              <a:path h="1031135" w="1639977">
                <a:moveTo>
                  <a:pt x="0" y="0"/>
                </a:moveTo>
                <a:lnTo>
                  <a:pt x="1639976" y="0"/>
                </a:lnTo>
                <a:lnTo>
                  <a:pt x="1639976" y="1031135"/>
                </a:lnTo>
                <a:lnTo>
                  <a:pt x="0" y="10311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FE0DF"/>
        </a:solidFill>
      </p:bgPr>
    </p:bg>
    <p:spTree>
      <p:nvGrpSpPr>
        <p:cNvPr id="1" name=""/>
        <p:cNvGrpSpPr/>
        <p:nvPr/>
      </p:nvGrpSpPr>
      <p:grpSpPr>
        <a:xfrm>
          <a:off x="0" y="0"/>
          <a:ext cx="0" cy="0"/>
          <a:chOff x="0" y="0"/>
          <a:chExt cx="0" cy="0"/>
        </a:xfrm>
      </p:grpSpPr>
      <p:sp>
        <p:nvSpPr>
          <p:cNvPr name="Freeform 2" id="2"/>
          <p:cNvSpPr/>
          <p:nvPr/>
        </p:nvSpPr>
        <p:spPr>
          <a:xfrm flipH="false" flipV="false" rot="5952305">
            <a:off x="-4457926" y="-14556666"/>
            <a:ext cx="20541973" cy="13445655"/>
          </a:xfrm>
          <a:custGeom>
            <a:avLst/>
            <a:gdLst/>
            <a:ahLst/>
            <a:cxnLst/>
            <a:rect r="r" b="b" t="t" l="l"/>
            <a:pathLst>
              <a:path h="13445655" w="20541973">
                <a:moveTo>
                  <a:pt x="0" y="0"/>
                </a:moveTo>
                <a:lnTo>
                  <a:pt x="20541973" y="0"/>
                </a:lnTo>
                <a:lnTo>
                  <a:pt x="20541973" y="13445655"/>
                </a:lnTo>
                <a:lnTo>
                  <a:pt x="0" y="13445655"/>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13815">
            <a:off x="-1382034" y="7667037"/>
            <a:ext cx="4045145" cy="3539502"/>
          </a:xfrm>
          <a:custGeom>
            <a:avLst/>
            <a:gdLst/>
            <a:ahLst/>
            <a:cxnLst/>
            <a:rect r="r" b="b" t="t" l="l"/>
            <a:pathLst>
              <a:path h="3539502" w="4045145">
                <a:moveTo>
                  <a:pt x="0" y="0"/>
                </a:moveTo>
                <a:lnTo>
                  <a:pt x="4045145" y="0"/>
                </a:lnTo>
                <a:lnTo>
                  <a:pt x="4045145" y="3539502"/>
                </a:lnTo>
                <a:lnTo>
                  <a:pt x="0" y="3539502"/>
                </a:lnTo>
                <a:lnTo>
                  <a:pt x="0" y="0"/>
                </a:lnTo>
                <a:close/>
              </a:path>
            </a:pathLst>
          </a:custGeom>
          <a:blipFill>
            <a:blip r:embed="rId4">
              <a:alphaModFix amt="40000"/>
            </a:blip>
            <a:stretch>
              <a:fillRect l="0" t="0" r="0" b="0"/>
            </a:stretch>
          </a:blipFill>
        </p:spPr>
      </p:sp>
      <p:sp>
        <p:nvSpPr>
          <p:cNvPr name="Freeform 4" id="4"/>
          <p:cNvSpPr/>
          <p:nvPr/>
        </p:nvSpPr>
        <p:spPr>
          <a:xfrm flipH="false" flipV="false" rot="-901944">
            <a:off x="-8001119" y="-1720627"/>
            <a:ext cx="11069779" cy="7804194"/>
          </a:xfrm>
          <a:custGeom>
            <a:avLst/>
            <a:gdLst/>
            <a:ahLst/>
            <a:cxnLst/>
            <a:rect r="r" b="b" t="t" l="l"/>
            <a:pathLst>
              <a:path h="7804194" w="11069779">
                <a:moveTo>
                  <a:pt x="0" y="0"/>
                </a:moveTo>
                <a:lnTo>
                  <a:pt x="11069779" y="0"/>
                </a:lnTo>
                <a:lnTo>
                  <a:pt x="11069779" y="7804194"/>
                </a:lnTo>
                <a:lnTo>
                  <a:pt x="0" y="7804194"/>
                </a:lnTo>
                <a:lnTo>
                  <a:pt x="0" y="0"/>
                </a:lnTo>
                <a:close/>
              </a:path>
            </a:pathLst>
          </a:custGeom>
          <a:blipFill>
            <a:blip r:embed="rId5">
              <a:alphaModFix amt="30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703638" y="19951"/>
            <a:ext cx="6861963" cy="2161518"/>
          </a:xfrm>
          <a:custGeom>
            <a:avLst/>
            <a:gdLst/>
            <a:ahLst/>
            <a:cxnLst/>
            <a:rect r="r" b="b" t="t" l="l"/>
            <a:pathLst>
              <a:path h="2161518" w="6861963">
                <a:moveTo>
                  <a:pt x="0" y="0"/>
                </a:moveTo>
                <a:lnTo>
                  <a:pt x="6861963" y="0"/>
                </a:lnTo>
                <a:lnTo>
                  <a:pt x="6861963" y="2161519"/>
                </a:lnTo>
                <a:lnTo>
                  <a:pt x="0" y="2161519"/>
                </a:lnTo>
                <a:lnTo>
                  <a:pt x="0" y="0"/>
                </a:lnTo>
                <a:close/>
              </a:path>
            </a:pathLst>
          </a:custGeom>
          <a:blipFill>
            <a:blip r:embed="rId7">
              <a:alphaModFix amt="40000"/>
            </a:blip>
            <a:stretch>
              <a:fillRect l="0" t="0" r="0" b="0"/>
            </a:stretch>
          </a:blipFill>
        </p:spPr>
      </p:sp>
      <p:sp>
        <p:nvSpPr>
          <p:cNvPr name="Freeform 6" id="6"/>
          <p:cNvSpPr/>
          <p:nvPr/>
        </p:nvSpPr>
        <p:spPr>
          <a:xfrm flipH="false" flipV="false" rot="0">
            <a:off x="-294698" y="4713470"/>
            <a:ext cx="7430157" cy="6159176"/>
          </a:xfrm>
          <a:custGeom>
            <a:avLst/>
            <a:gdLst/>
            <a:ahLst/>
            <a:cxnLst/>
            <a:rect r="r" b="b" t="t" l="l"/>
            <a:pathLst>
              <a:path h="6159176" w="7430157">
                <a:moveTo>
                  <a:pt x="0" y="0"/>
                </a:moveTo>
                <a:lnTo>
                  <a:pt x="7430157" y="0"/>
                </a:lnTo>
                <a:lnTo>
                  <a:pt x="7430157" y="6159176"/>
                </a:lnTo>
                <a:lnTo>
                  <a:pt x="0" y="6159176"/>
                </a:lnTo>
                <a:lnTo>
                  <a:pt x="0" y="0"/>
                </a:lnTo>
                <a:close/>
              </a:path>
            </a:pathLst>
          </a:custGeom>
          <a:blipFill>
            <a:blip r:embed="rId8"/>
            <a:stretch>
              <a:fillRect l="-12561" t="0" r="-12561" b="0"/>
            </a:stretch>
          </a:blipFill>
        </p:spPr>
      </p:sp>
      <p:sp>
        <p:nvSpPr>
          <p:cNvPr name="TextBox 7" id="7"/>
          <p:cNvSpPr txBox="true"/>
          <p:nvPr/>
        </p:nvSpPr>
        <p:spPr>
          <a:xfrm rot="0">
            <a:off x="769709" y="711376"/>
            <a:ext cx="8636174" cy="1028700"/>
          </a:xfrm>
          <a:prstGeom prst="rect">
            <a:avLst/>
          </a:prstGeom>
        </p:spPr>
        <p:txBody>
          <a:bodyPr anchor="t" rtlCol="false" tIns="0" lIns="0" bIns="0" rIns="0">
            <a:spAutoFit/>
          </a:bodyPr>
          <a:lstStyle/>
          <a:p>
            <a:pPr algn="l">
              <a:lnSpc>
                <a:spcPts val="8198"/>
              </a:lnSpc>
            </a:pPr>
            <a:r>
              <a:rPr lang="en-US" b="true" sz="6831" spc="273">
                <a:solidFill>
                  <a:srgbClr val="B22222"/>
                </a:solidFill>
                <a:latin typeface="Arsenal Bold"/>
                <a:ea typeface="Arsenal Bold"/>
                <a:cs typeface="Arsenal Bold"/>
                <a:sym typeface="Arsenal Bold"/>
              </a:rPr>
              <a:t>MỤC ĐÍCH</a:t>
            </a:r>
          </a:p>
        </p:txBody>
      </p:sp>
      <p:sp>
        <p:nvSpPr>
          <p:cNvPr name="TextBox 8" id="8"/>
          <p:cNvSpPr txBox="true"/>
          <p:nvPr/>
        </p:nvSpPr>
        <p:spPr>
          <a:xfrm rot="0">
            <a:off x="7654165" y="2884550"/>
            <a:ext cx="9677145" cy="4501042"/>
          </a:xfrm>
          <a:prstGeom prst="rect">
            <a:avLst/>
          </a:prstGeom>
        </p:spPr>
        <p:txBody>
          <a:bodyPr anchor="t" rtlCol="false" tIns="0" lIns="0" bIns="0" rIns="0">
            <a:spAutoFit/>
          </a:bodyPr>
          <a:lstStyle/>
          <a:p>
            <a:pPr algn="l">
              <a:lnSpc>
                <a:spcPts val="2762"/>
              </a:lnSpc>
            </a:pPr>
            <a:r>
              <a:rPr lang="en-US" sz="2301" spc="92" b="true">
                <a:solidFill>
                  <a:srgbClr val="000000"/>
                </a:solidFill>
                <a:latin typeface="Arsenal Bold"/>
                <a:ea typeface="Arsenal Bold"/>
                <a:cs typeface="Arsenal Bold"/>
                <a:sym typeface="Arsenal Bold"/>
              </a:rPr>
              <a:t> 1. Cung cấp công cụ dự báo giá vàng đáng tin cậy</a:t>
            </a:r>
          </a:p>
          <a:p>
            <a:pPr algn="l">
              <a:lnSpc>
                <a:spcPts val="2762"/>
              </a:lnSpc>
            </a:pPr>
            <a:r>
              <a:rPr lang="en-US" sz="2301" spc="92" b="true">
                <a:solidFill>
                  <a:srgbClr val="000000"/>
                </a:solidFill>
                <a:latin typeface="Arsenal Bold"/>
                <a:ea typeface="Arsenal Bold"/>
                <a:cs typeface="Arsenal Bold"/>
                <a:sym typeface="Arsenal Bold"/>
              </a:rPr>
              <a:t>       </a:t>
            </a:r>
            <a:r>
              <a:rPr lang="en-US" sz="2301" spc="92" b="true">
                <a:solidFill>
                  <a:srgbClr val="000000"/>
                </a:solidFill>
                <a:latin typeface="Arsenal Bold"/>
                <a:ea typeface="Arsenal Bold"/>
                <a:cs typeface="Arsenal Bold"/>
                <a:sym typeface="Arsenal Bold"/>
              </a:rPr>
              <a:t>→  Hỗ trợ nhà đầu tư ra</a:t>
            </a:r>
            <a:r>
              <a:rPr lang="en-US" b="true" sz="2301" spc="92">
                <a:solidFill>
                  <a:srgbClr val="000000"/>
                </a:solidFill>
                <a:latin typeface="Arsenal Bold"/>
                <a:ea typeface="Arsenal Bold"/>
                <a:cs typeface="Arsenal Bold"/>
                <a:sym typeface="Arsenal Bold"/>
              </a:rPr>
              <a:t> quyết định dựa trên dữ liệu thay vì cảm tính.</a:t>
            </a:r>
          </a:p>
          <a:p>
            <a:pPr algn="l">
              <a:lnSpc>
                <a:spcPts val="2762"/>
              </a:lnSpc>
            </a:pPr>
            <a:r>
              <a:rPr lang="en-US" b="true" sz="2301" spc="92">
                <a:solidFill>
                  <a:srgbClr val="000000"/>
                </a:solidFill>
                <a:latin typeface="Arsenal Bold"/>
                <a:ea typeface="Arsenal Bold"/>
                <a:cs typeface="Arsenal Bold"/>
                <a:sym typeface="Arsenal Bold"/>
              </a:rPr>
              <a:t> 2. Hạn chế rủi ro khi thị trường biến động</a:t>
            </a:r>
          </a:p>
          <a:p>
            <a:pPr algn="l">
              <a:lnSpc>
                <a:spcPts val="2762"/>
              </a:lnSpc>
            </a:pPr>
            <a:r>
              <a:rPr lang="en-US" b="true" sz="2301" spc="92">
                <a:solidFill>
                  <a:srgbClr val="000000"/>
                </a:solidFill>
                <a:latin typeface="Arsenal Bold"/>
                <a:ea typeface="Arsenal Bold"/>
                <a:cs typeface="Arsenal Bold"/>
                <a:sym typeface="Arsenal Bold"/>
              </a:rPr>
              <a:t>       → Cảnh báo xu hướng tăng/giảm giúp chủ động trong chiến lược đầu tư.</a:t>
            </a:r>
          </a:p>
          <a:p>
            <a:pPr algn="l">
              <a:lnSpc>
                <a:spcPts val="2762"/>
              </a:lnSpc>
            </a:pPr>
            <a:r>
              <a:rPr lang="en-US" b="true" sz="2301" spc="92">
                <a:solidFill>
                  <a:srgbClr val="000000"/>
                </a:solidFill>
                <a:latin typeface="Arsenal Bold"/>
                <a:ea typeface="Arsenal Bold"/>
                <a:cs typeface="Arsenal Bold"/>
                <a:sym typeface="Arsenal Bold"/>
              </a:rPr>
              <a:t>3. Tối ưu hóa lợi nhuận đầu tư vào vàng</a:t>
            </a:r>
          </a:p>
          <a:p>
            <a:pPr algn="l">
              <a:lnSpc>
                <a:spcPts val="2762"/>
              </a:lnSpc>
            </a:pPr>
            <a:r>
              <a:rPr lang="en-US" b="true" sz="2301" spc="92">
                <a:solidFill>
                  <a:srgbClr val="000000"/>
                </a:solidFill>
                <a:latin typeface="Arsenal Bold"/>
                <a:ea typeface="Arsenal Bold"/>
                <a:cs typeface="Arsenal Bold"/>
                <a:sym typeface="Arsenal Bold"/>
              </a:rPr>
              <a:t>       → Xác định thời điểm mua/bán hợp lý để đạt hiệu quả tài chính cao.</a:t>
            </a:r>
          </a:p>
          <a:p>
            <a:pPr algn="l">
              <a:lnSpc>
                <a:spcPts val="2762"/>
              </a:lnSpc>
            </a:pPr>
            <a:r>
              <a:rPr lang="en-US" b="true" sz="2301" spc="92">
                <a:solidFill>
                  <a:srgbClr val="000000"/>
                </a:solidFill>
                <a:latin typeface="Arsenal Bold"/>
                <a:ea typeface="Arsenal Bold"/>
                <a:cs typeface="Arsenal Bold"/>
                <a:sym typeface="Arsenal Bold"/>
              </a:rPr>
              <a:t> </a:t>
            </a:r>
            <a:r>
              <a:rPr lang="en-US" b="true" sz="2301" spc="92">
                <a:solidFill>
                  <a:srgbClr val="000000"/>
                </a:solidFill>
                <a:latin typeface="Arsenal Bold"/>
                <a:ea typeface="Arsenal Bold"/>
                <a:cs typeface="Arsenal Bold"/>
                <a:sym typeface="Arsenal Bold"/>
              </a:rPr>
              <a:t>4. Hỗ</a:t>
            </a:r>
            <a:r>
              <a:rPr lang="en-US" b="true" sz="2301" spc="92">
                <a:solidFill>
                  <a:srgbClr val="000000"/>
                </a:solidFill>
                <a:latin typeface="Arsenal Bold"/>
                <a:ea typeface="Arsenal Bold"/>
                <a:cs typeface="Arsenal Bold"/>
                <a:sym typeface="Arsenal Bold"/>
              </a:rPr>
              <a:t> trợ xây dựng chiến lược đầu tư dài hạn</a:t>
            </a:r>
          </a:p>
          <a:p>
            <a:pPr algn="l">
              <a:lnSpc>
                <a:spcPts val="2762"/>
              </a:lnSpc>
            </a:pPr>
            <a:r>
              <a:rPr lang="en-US" b="true" sz="2301" spc="92">
                <a:solidFill>
                  <a:srgbClr val="000000"/>
                </a:solidFill>
                <a:latin typeface="Arsenal Bold"/>
                <a:ea typeface="Arsenal Bold"/>
                <a:cs typeface="Arsenal Bold"/>
                <a:sym typeface="Arsenal Bold"/>
              </a:rPr>
              <a:t>      </a:t>
            </a:r>
            <a:r>
              <a:rPr lang="en-US" b="true" sz="2301" spc="92">
                <a:solidFill>
                  <a:srgbClr val="000000"/>
                </a:solidFill>
                <a:latin typeface="Arsenal Bold"/>
                <a:ea typeface="Arsenal Bold"/>
                <a:cs typeface="Arsenal Bold"/>
                <a:sym typeface="Arsenal Bold"/>
              </a:rPr>
              <a:t> → Phân tích chu kỳ giá vàng giúp hoạch định kế hoạch đầu tư bền vững.</a:t>
            </a:r>
          </a:p>
          <a:p>
            <a:pPr algn="l">
              <a:lnSpc>
                <a:spcPts val="2762"/>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FE0DF"/>
        </a:solidFill>
      </p:bgPr>
    </p:bg>
    <p:spTree>
      <p:nvGrpSpPr>
        <p:cNvPr id="1" name=""/>
        <p:cNvGrpSpPr/>
        <p:nvPr/>
      </p:nvGrpSpPr>
      <p:grpSpPr>
        <a:xfrm>
          <a:off x="0" y="0"/>
          <a:ext cx="0" cy="0"/>
          <a:chOff x="0" y="0"/>
          <a:chExt cx="0" cy="0"/>
        </a:xfrm>
      </p:grpSpPr>
      <p:sp>
        <p:nvSpPr>
          <p:cNvPr name="Freeform 2" id="2"/>
          <p:cNvSpPr/>
          <p:nvPr/>
        </p:nvSpPr>
        <p:spPr>
          <a:xfrm flipH="false" flipV="false" rot="5952305">
            <a:off x="12785730" y="267557"/>
            <a:ext cx="18146740" cy="11877866"/>
          </a:xfrm>
          <a:custGeom>
            <a:avLst/>
            <a:gdLst/>
            <a:ahLst/>
            <a:cxnLst/>
            <a:rect r="r" b="b" t="t" l="l"/>
            <a:pathLst>
              <a:path h="11877866" w="18146740">
                <a:moveTo>
                  <a:pt x="0" y="0"/>
                </a:moveTo>
                <a:lnTo>
                  <a:pt x="18146740" y="0"/>
                </a:lnTo>
                <a:lnTo>
                  <a:pt x="18146740" y="11877866"/>
                </a:lnTo>
                <a:lnTo>
                  <a:pt x="0" y="11877866"/>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01944">
            <a:off x="9966661" y="8528273"/>
            <a:ext cx="11069779" cy="7804194"/>
          </a:xfrm>
          <a:custGeom>
            <a:avLst/>
            <a:gdLst/>
            <a:ahLst/>
            <a:cxnLst/>
            <a:rect r="r" b="b" t="t" l="l"/>
            <a:pathLst>
              <a:path h="7804194" w="11069779">
                <a:moveTo>
                  <a:pt x="0" y="0"/>
                </a:moveTo>
                <a:lnTo>
                  <a:pt x="11069778" y="0"/>
                </a:lnTo>
                <a:lnTo>
                  <a:pt x="11069778" y="7804194"/>
                </a:lnTo>
                <a:lnTo>
                  <a:pt x="0" y="7804194"/>
                </a:lnTo>
                <a:lnTo>
                  <a:pt x="0" y="0"/>
                </a:lnTo>
                <a:close/>
              </a:path>
            </a:pathLst>
          </a:custGeom>
          <a:blipFill>
            <a:blip r:embed="rId4">
              <a:alphaModFix amt="3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13815">
            <a:off x="-1489173" y="-2792247"/>
            <a:ext cx="4045145" cy="3539502"/>
          </a:xfrm>
          <a:custGeom>
            <a:avLst/>
            <a:gdLst/>
            <a:ahLst/>
            <a:cxnLst/>
            <a:rect r="r" b="b" t="t" l="l"/>
            <a:pathLst>
              <a:path h="3539502" w="4045145">
                <a:moveTo>
                  <a:pt x="0" y="0"/>
                </a:moveTo>
                <a:lnTo>
                  <a:pt x="4045146" y="0"/>
                </a:lnTo>
                <a:lnTo>
                  <a:pt x="4045146" y="3539502"/>
                </a:lnTo>
                <a:lnTo>
                  <a:pt x="0" y="3539502"/>
                </a:lnTo>
                <a:lnTo>
                  <a:pt x="0" y="0"/>
                </a:lnTo>
                <a:close/>
              </a:path>
            </a:pathLst>
          </a:custGeom>
          <a:blipFill>
            <a:blip r:embed="rId6">
              <a:alphaModFix amt="40000"/>
            </a:blip>
            <a:stretch>
              <a:fillRect l="0" t="0" r="0" b="0"/>
            </a:stretch>
          </a:blipFill>
        </p:spPr>
      </p:sp>
      <p:sp>
        <p:nvSpPr>
          <p:cNvPr name="Freeform 5" id="5"/>
          <p:cNvSpPr/>
          <p:nvPr/>
        </p:nvSpPr>
        <p:spPr>
          <a:xfrm flipH="false" flipV="false" rot="-5400000">
            <a:off x="6146191" y="10846522"/>
            <a:ext cx="6861963" cy="2161518"/>
          </a:xfrm>
          <a:custGeom>
            <a:avLst/>
            <a:gdLst/>
            <a:ahLst/>
            <a:cxnLst/>
            <a:rect r="r" b="b" t="t" l="l"/>
            <a:pathLst>
              <a:path h="2161518" w="6861963">
                <a:moveTo>
                  <a:pt x="0" y="0"/>
                </a:moveTo>
                <a:lnTo>
                  <a:pt x="6861964" y="0"/>
                </a:lnTo>
                <a:lnTo>
                  <a:pt x="6861964" y="2161519"/>
                </a:lnTo>
                <a:lnTo>
                  <a:pt x="0" y="2161519"/>
                </a:lnTo>
                <a:lnTo>
                  <a:pt x="0" y="0"/>
                </a:lnTo>
                <a:close/>
              </a:path>
            </a:pathLst>
          </a:custGeom>
          <a:blipFill>
            <a:blip r:embed="rId7">
              <a:alphaModFix amt="40000"/>
            </a:blip>
            <a:stretch>
              <a:fillRect l="0" t="0" r="0" b="0"/>
            </a:stretch>
          </a:blipFill>
        </p:spPr>
      </p:sp>
      <p:sp>
        <p:nvSpPr>
          <p:cNvPr name="Freeform 6" id="6"/>
          <p:cNvSpPr/>
          <p:nvPr/>
        </p:nvSpPr>
        <p:spPr>
          <a:xfrm flipH="false" flipV="false" rot="0">
            <a:off x="-1484070" y="2032415"/>
            <a:ext cx="5745981" cy="1414948"/>
          </a:xfrm>
          <a:custGeom>
            <a:avLst/>
            <a:gdLst/>
            <a:ahLst/>
            <a:cxnLst/>
            <a:rect r="r" b="b" t="t" l="l"/>
            <a:pathLst>
              <a:path h="1414948" w="5745981">
                <a:moveTo>
                  <a:pt x="0" y="0"/>
                </a:moveTo>
                <a:lnTo>
                  <a:pt x="5745980" y="0"/>
                </a:lnTo>
                <a:lnTo>
                  <a:pt x="5745980" y="1414948"/>
                </a:lnTo>
                <a:lnTo>
                  <a:pt x="0" y="141494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533400" y="409199"/>
            <a:ext cx="8164645" cy="2790825"/>
          </a:xfrm>
          <a:prstGeom prst="rect">
            <a:avLst/>
          </a:prstGeom>
        </p:spPr>
        <p:txBody>
          <a:bodyPr anchor="t" rtlCol="false" tIns="0" lIns="0" bIns="0" rIns="0">
            <a:spAutoFit/>
          </a:bodyPr>
          <a:lstStyle/>
          <a:p>
            <a:pPr algn="l">
              <a:lnSpc>
                <a:spcPts val="6550"/>
              </a:lnSpc>
            </a:pPr>
            <a:r>
              <a:rPr lang="en-US" b="true" sz="5458" spc="218">
                <a:solidFill>
                  <a:srgbClr val="B22222"/>
                </a:solidFill>
                <a:latin typeface="Arsenal Bold"/>
                <a:ea typeface="Arsenal Bold"/>
                <a:cs typeface="Arsenal Bold"/>
                <a:sym typeface="Arsenal Bold"/>
              </a:rPr>
              <a:t>CÁCH THU THẬP DỮ LIỆU</a:t>
            </a:r>
          </a:p>
          <a:p>
            <a:pPr algn="l">
              <a:lnSpc>
                <a:spcPts val="7750"/>
              </a:lnSpc>
            </a:pPr>
          </a:p>
          <a:p>
            <a:pPr algn="l">
              <a:lnSpc>
                <a:spcPts val="7750"/>
              </a:lnSpc>
            </a:pPr>
          </a:p>
        </p:txBody>
      </p:sp>
      <p:sp>
        <p:nvSpPr>
          <p:cNvPr name="TextBox 8" id="8"/>
          <p:cNvSpPr txBox="true"/>
          <p:nvPr/>
        </p:nvSpPr>
        <p:spPr>
          <a:xfrm rot="0">
            <a:off x="0" y="2225539"/>
            <a:ext cx="4088729" cy="899010"/>
          </a:xfrm>
          <a:prstGeom prst="rect">
            <a:avLst/>
          </a:prstGeom>
        </p:spPr>
        <p:txBody>
          <a:bodyPr anchor="t" rtlCol="false" tIns="0" lIns="0" bIns="0" rIns="0">
            <a:spAutoFit/>
          </a:bodyPr>
          <a:lstStyle/>
          <a:p>
            <a:pPr algn="ctr">
              <a:lnSpc>
                <a:spcPts val="3565"/>
              </a:lnSpc>
              <a:spcBef>
                <a:spcPct val="0"/>
              </a:spcBef>
            </a:pPr>
            <a:r>
              <a:rPr lang="en-US" b="true" sz="2971" spc="118">
                <a:solidFill>
                  <a:srgbClr val="B22222"/>
                </a:solidFill>
                <a:latin typeface="Arsenal Bold"/>
                <a:ea typeface="Arsenal Bold"/>
                <a:cs typeface="Arsenal Bold"/>
                <a:sym typeface="Arsenal Bold"/>
              </a:rPr>
              <a:t>NG</a:t>
            </a:r>
            <a:r>
              <a:rPr lang="en-US" b="true" sz="2971" spc="118">
                <a:solidFill>
                  <a:srgbClr val="B22222"/>
                </a:solidFill>
                <a:latin typeface="Arsenal Bold"/>
                <a:ea typeface="Arsenal Bold"/>
                <a:cs typeface="Arsenal Bold"/>
                <a:sym typeface="Arsenal Bold"/>
              </a:rPr>
              <a:t>UỒN DỮ LIỆU SỬ DỤNG</a:t>
            </a:r>
          </a:p>
        </p:txBody>
      </p:sp>
      <p:sp>
        <p:nvSpPr>
          <p:cNvPr name="TextBox 9" id="9"/>
          <p:cNvSpPr txBox="true"/>
          <p:nvPr/>
        </p:nvSpPr>
        <p:spPr>
          <a:xfrm rot="0">
            <a:off x="261350" y="3714475"/>
            <a:ext cx="16997950" cy="2206315"/>
          </a:xfrm>
          <a:prstGeom prst="rect">
            <a:avLst/>
          </a:prstGeom>
        </p:spPr>
        <p:txBody>
          <a:bodyPr anchor="t" rtlCol="false" tIns="0" lIns="0" bIns="0" rIns="0">
            <a:spAutoFit/>
          </a:bodyPr>
          <a:lstStyle/>
          <a:p>
            <a:pPr algn="l">
              <a:lnSpc>
                <a:spcPts val="3508"/>
              </a:lnSpc>
            </a:pPr>
            <a:r>
              <a:rPr lang="en-US" sz="2923" spc="116">
                <a:solidFill>
                  <a:srgbClr val="000000"/>
                </a:solidFill>
                <a:latin typeface="Arsenal"/>
                <a:ea typeface="Arsenal"/>
                <a:cs typeface="Arsenal"/>
                <a:sym typeface="Arsenal"/>
              </a:rPr>
              <a:t>Nguồn: Dữ liệu cập nhật mỗi ngày trên Investing.com (</a:t>
            </a:r>
          </a:p>
          <a:p>
            <a:pPr algn="l">
              <a:lnSpc>
                <a:spcPts val="3508"/>
              </a:lnSpc>
            </a:pPr>
            <a:r>
              <a:rPr lang="en-US" sz="2923" spc="116">
                <a:solidFill>
                  <a:srgbClr val="000000"/>
                </a:solidFill>
                <a:latin typeface="Arsenal"/>
                <a:ea typeface="Arsenal"/>
                <a:cs typeface="Arsenal"/>
                <a:sym typeface="Arsenal"/>
              </a:rPr>
              <a:t>https://www.investing.com/commodities/gold-historical-data)</a:t>
            </a:r>
          </a:p>
          <a:p>
            <a:pPr algn="l">
              <a:lnSpc>
                <a:spcPts val="3508"/>
              </a:lnSpc>
            </a:pPr>
            <a:r>
              <a:rPr lang="en-US" sz="2923" spc="116">
                <a:solidFill>
                  <a:srgbClr val="000000"/>
                </a:solidFill>
                <a:latin typeface="Arsenal"/>
                <a:ea typeface="Arsenal"/>
                <a:cs typeface="Arsenal"/>
                <a:sym typeface="Arsenal"/>
              </a:rPr>
              <a:t>Định dạng: CSV, bao gồm các cột: ngày, giá vàng (USD/oz), giá mở cửa, giá đóng cửa, cao nhất, thấp nhất.</a:t>
            </a:r>
          </a:p>
          <a:p>
            <a:pPr algn="l">
              <a:lnSpc>
                <a:spcPts val="3508"/>
              </a:lnSpc>
            </a:pPr>
            <a:r>
              <a:rPr lang="en-US" sz="2923" spc="116">
                <a:solidFill>
                  <a:srgbClr val="000000"/>
                </a:solidFill>
                <a:latin typeface="Arsenal"/>
                <a:ea typeface="Arsenal"/>
                <a:cs typeface="Arsenal"/>
                <a:sym typeface="Arsenal"/>
              </a:rPr>
              <a:t>Mục đích: Làm dữ liệu huấn luyện và đánh giá mô hình.</a:t>
            </a:r>
          </a:p>
          <a:p>
            <a:pPr algn="l">
              <a:lnSpc>
                <a:spcPts val="3508"/>
              </a:lnSpc>
            </a:pPr>
          </a:p>
        </p:txBody>
      </p:sp>
      <p:sp>
        <p:nvSpPr>
          <p:cNvPr name="Freeform 10" id="10"/>
          <p:cNvSpPr/>
          <p:nvPr/>
        </p:nvSpPr>
        <p:spPr>
          <a:xfrm flipH="false" flipV="false" rot="0">
            <a:off x="-1504851" y="5993978"/>
            <a:ext cx="5745981" cy="1414948"/>
          </a:xfrm>
          <a:custGeom>
            <a:avLst/>
            <a:gdLst/>
            <a:ahLst/>
            <a:cxnLst/>
            <a:rect r="r" b="b" t="t" l="l"/>
            <a:pathLst>
              <a:path h="1414948" w="5745981">
                <a:moveTo>
                  <a:pt x="0" y="0"/>
                </a:moveTo>
                <a:lnTo>
                  <a:pt x="5745980" y="0"/>
                </a:lnTo>
                <a:lnTo>
                  <a:pt x="5745980" y="1414947"/>
                </a:lnTo>
                <a:lnTo>
                  <a:pt x="0" y="14149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0" y="6223360"/>
            <a:ext cx="4088729" cy="899010"/>
          </a:xfrm>
          <a:prstGeom prst="rect">
            <a:avLst/>
          </a:prstGeom>
        </p:spPr>
        <p:txBody>
          <a:bodyPr anchor="t" rtlCol="false" tIns="0" lIns="0" bIns="0" rIns="0">
            <a:spAutoFit/>
          </a:bodyPr>
          <a:lstStyle/>
          <a:p>
            <a:pPr algn="ctr">
              <a:lnSpc>
                <a:spcPts val="3565"/>
              </a:lnSpc>
              <a:spcBef>
                <a:spcPct val="0"/>
              </a:spcBef>
            </a:pPr>
            <a:r>
              <a:rPr lang="en-US" b="true" sz="2971" spc="118">
                <a:solidFill>
                  <a:srgbClr val="B22222"/>
                </a:solidFill>
                <a:latin typeface="Arsenal Bold"/>
                <a:ea typeface="Arsenal Bold"/>
                <a:cs typeface="Arsenal Bold"/>
                <a:sym typeface="Arsenal Bold"/>
              </a:rPr>
              <a:t>CÔ</a:t>
            </a:r>
            <a:r>
              <a:rPr lang="en-US" b="true" sz="2971" spc="118">
                <a:solidFill>
                  <a:srgbClr val="B22222"/>
                </a:solidFill>
                <a:latin typeface="Arsenal Bold"/>
                <a:ea typeface="Arsenal Bold"/>
                <a:cs typeface="Arsenal Bold"/>
                <a:sym typeface="Arsenal Bold"/>
              </a:rPr>
              <a:t>NG CỤ HỖ TRỢ XỬ LÝ</a:t>
            </a:r>
          </a:p>
        </p:txBody>
      </p:sp>
      <p:sp>
        <p:nvSpPr>
          <p:cNvPr name="TextBox 12" id="12"/>
          <p:cNvSpPr txBox="true"/>
          <p:nvPr/>
        </p:nvSpPr>
        <p:spPr>
          <a:xfrm rot="0">
            <a:off x="533400" y="7847075"/>
            <a:ext cx="7995981" cy="1185565"/>
          </a:xfrm>
          <a:prstGeom prst="rect">
            <a:avLst/>
          </a:prstGeom>
        </p:spPr>
        <p:txBody>
          <a:bodyPr anchor="t" rtlCol="false" tIns="0" lIns="0" bIns="0" rIns="0">
            <a:spAutoFit/>
          </a:bodyPr>
          <a:lstStyle/>
          <a:p>
            <a:pPr algn="ctr">
              <a:lnSpc>
                <a:spcPts val="3180"/>
              </a:lnSpc>
            </a:pPr>
            <a:r>
              <a:rPr lang="en-US" sz="2650" spc="106">
                <a:solidFill>
                  <a:srgbClr val="000000"/>
                </a:solidFill>
                <a:latin typeface="Arsenal"/>
                <a:ea typeface="Arsenal"/>
                <a:cs typeface="Arsenal"/>
                <a:sym typeface="Arsenal"/>
              </a:rPr>
              <a:t>Python (pandas) để đọc, xử lý và</a:t>
            </a:r>
            <a:r>
              <a:rPr lang="en-US" sz="2650" spc="106">
                <a:solidFill>
                  <a:srgbClr val="000000"/>
                </a:solidFill>
                <a:latin typeface="Arsenal"/>
                <a:ea typeface="Arsenal"/>
                <a:cs typeface="Arsenal"/>
                <a:sym typeface="Arsenal"/>
              </a:rPr>
              <a:t> trực quan hóa dữ liệu</a:t>
            </a:r>
          </a:p>
          <a:p>
            <a:pPr algn="ctr">
              <a:lnSpc>
                <a:spcPts val="3180"/>
              </a:lnSpc>
            </a:pPr>
            <a:r>
              <a:rPr lang="en-US" sz="2650" spc="106">
                <a:solidFill>
                  <a:srgbClr val="000000"/>
                </a:solidFill>
                <a:latin typeface="Arsenal"/>
                <a:ea typeface="Arsenal"/>
                <a:cs typeface="Arsenal"/>
                <a:sym typeface="Arsenal"/>
              </a:rPr>
              <a:t>Apache Spark để xử lý dữ liệu lớn nếu mở rộng quy mô</a:t>
            </a:r>
          </a:p>
          <a:p>
            <a:pPr algn="ctr">
              <a:lnSpc>
                <a:spcPts val="318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FE0DF"/>
        </a:solidFill>
      </p:bgPr>
    </p:bg>
    <p:spTree>
      <p:nvGrpSpPr>
        <p:cNvPr id="1" name=""/>
        <p:cNvGrpSpPr/>
        <p:nvPr/>
      </p:nvGrpSpPr>
      <p:grpSpPr>
        <a:xfrm>
          <a:off x="0" y="0"/>
          <a:ext cx="0" cy="0"/>
          <a:chOff x="0" y="0"/>
          <a:chExt cx="0" cy="0"/>
        </a:xfrm>
      </p:grpSpPr>
      <p:sp>
        <p:nvSpPr>
          <p:cNvPr name="Freeform 2" id="2"/>
          <p:cNvSpPr/>
          <p:nvPr/>
        </p:nvSpPr>
        <p:spPr>
          <a:xfrm flipH="false" flipV="false" rot="5952305">
            <a:off x="11696407" y="-4910233"/>
            <a:ext cx="18146740" cy="11877866"/>
          </a:xfrm>
          <a:custGeom>
            <a:avLst/>
            <a:gdLst/>
            <a:ahLst/>
            <a:cxnLst/>
            <a:rect r="r" b="b" t="t" l="l"/>
            <a:pathLst>
              <a:path h="11877866" w="18146740">
                <a:moveTo>
                  <a:pt x="0" y="0"/>
                </a:moveTo>
                <a:lnTo>
                  <a:pt x="18146740" y="0"/>
                </a:lnTo>
                <a:lnTo>
                  <a:pt x="18146740" y="11877866"/>
                </a:lnTo>
                <a:lnTo>
                  <a:pt x="0" y="11877866"/>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01944">
            <a:off x="11336249" y="-2873397"/>
            <a:ext cx="11069779" cy="7804194"/>
          </a:xfrm>
          <a:custGeom>
            <a:avLst/>
            <a:gdLst/>
            <a:ahLst/>
            <a:cxnLst/>
            <a:rect r="r" b="b" t="t" l="l"/>
            <a:pathLst>
              <a:path h="7804194" w="11069779">
                <a:moveTo>
                  <a:pt x="0" y="0"/>
                </a:moveTo>
                <a:lnTo>
                  <a:pt x="11069779" y="0"/>
                </a:lnTo>
                <a:lnTo>
                  <a:pt x="11069779" y="7804194"/>
                </a:lnTo>
                <a:lnTo>
                  <a:pt x="0" y="7804194"/>
                </a:lnTo>
                <a:lnTo>
                  <a:pt x="0" y="0"/>
                </a:lnTo>
                <a:close/>
              </a:path>
            </a:pathLst>
          </a:custGeom>
          <a:blipFill>
            <a:blip r:embed="rId4">
              <a:alphaModFix amt="3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6221454" y="823790"/>
            <a:ext cx="6861963" cy="2161518"/>
          </a:xfrm>
          <a:custGeom>
            <a:avLst/>
            <a:gdLst/>
            <a:ahLst/>
            <a:cxnLst/>
            <a:rect r="r" b="b" t="t" l="l"/>
            <a:pathLst>
              <a:path h="2161518" w="6861963">
                <a:moveTo>
                  <a:pt x="0" y="0"/>
                </a:moveTo>
                <a:lnTo>
                  <a:pt x="6861963" y="0"/>
                </a:lnTo>
                <a:lnTo>
                  <a:pt x="6861963" y="2161518"/>
                </a:lnTo>
                <a:lnTo>
                  <a:pt x="0" y="2161518"/>
                </a:lnTo>
                <a:lnTo>
                  <a:pt x="0" y="0"/>
                </a:lnTo>
                <a:close/>
              </a:path>
            </a:pathLst>
          </a:custGeom>
          <a:blipFill>
            <a:blip r:embed="rId6">
              <a:alphaModFix amt="40000"/>
            </a:blip>
            <a:stretch>
              <a:fillRect l="0" t="0" r="0" b="0"/>
            </a:stretch>
          </a:blipFill>
        </p:spPr>
      </p:sp>
      <p:sp>
        <p:nvSpPr>
          <p:cNvPr name="Freeform 5" id="5"/>
          <p:cNvSpPr/>
          <p:nvPr/>
        </p:nvSpPr>
        <p:spPr>
          <a:xfrm flipH="false" flipV="false" rot="5253446">
            <a:off x="2435033" y="6901477"/>
            <a:ext cx="10282450" cy="16449807"/>
          </a:xfrm>
          <a:custGeom>
            <a:avLst/>
            <a:gdLst/>
            <a:ahLst/>
            <a:cxnLst/>
            <a:rect r="r" b="b" t="t" l="l"/>
            <a:pathLst>
              <a:path h="16449807" w="10282450">
                <a:moveTo>
                  <a:pt x="0" y="0"/>
                </a:moveTo>
                <a:lnTo>
                  <a:pt x="10282450" y="0"/>
                </a:lnTo>
                <a:lnTo>
                  <a:pt x="10282450" y="16449807"/>
                </a:lnTo>
                <a:lnTo>
                  <a:pt x="0" y="16449807"/>
                </a:lnTo>
                <a:lnTo>
                  <a:pt x="0" y="0"/>
                </a:lnTo>
                <a:close/>
              </a:path>
            </a:pathLst>
          </a:custGeom>
          <a:blipFill>
            <a:blip r:embed="rId7"/>
            <a:stretch>
              <a:fillRect l="-13991" t="0" r="-13991" b="0"/>
            </a:stretch>
          </a:blipFill>
        </p:spPr>
      </p:sp>
      <p:sp>
        <p:nvSpPr>
          <p:cNvPr name="Freeform 6" id="6"/>
          <p:cNvSpPr/>
          <p:nvPr/>
        </p:nvSpPr>
        <p:spPr>
          <a:xfrm flipH="false" flipV="false" rot="0">
            <a:off x="8136364" y="1904549"/>
            <a:ext cx="9122936" cy="7663267"/>
          </a:xfrm>
          <a:custGeom>
            <a:avLst/>
            <a:gdLst/>
            <a:ahLst/>
            <a:cxnLst/>
            <a:rect r="r" b="b" t="t" l="l"/>
            <a:pathLst>
              <a:path h="7663267" w="9122936">
                <a:moveTo>
                  <a:pt x="0" y="0"/>
                </a:moveTo>
                <a:lnTo>
                  <a:pt x="9122936" y="0"/>
                </a:lnTo>
                <a:lnTo>
                  <a:pt x="9122936" y="7663267"/>
                </a:lnTo>
                <a:lnTo>
                  <a:pt x="0" y="76632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499289" y="5335531"/>
            <a:ext cx="7932125" cy="4957578"/>
          </a:xfrm>
          <a:custGeom>
            <a:avLst/>
            <a:gdLst/>
            <a:ahLst/>
            <a:cxnLst/>
            <a:rect r="r" b="b" t="t" l="l"/>
            <a:pathLst>
              <a:path h="4957578" w="7932125">
                <a:moveTo>
                  <a:pt x="0" y="0"/>
                </a:moveTo>
                <a:lnTo>
                  <a:pt x="7932125" y="0"/>
                </a:lnTo>
                <a:lnTo>
                  <a:pt x="7932125" y="4957578"/>
                </a:lnTo>
                <a:lnTo>
                  <a:pt x="0" y="4957578"/>
                </a:lnTo>
                <a:lnTo>
                  <a:pt x="0" y="0"/>
                </a:lnTo>
                <a:close/>
              </a:path>
            </a:pathLst>
          </a:custGeom>
          <a:blipFill>
            <a:blip r:embed="rId10"/>
            <a:stretch>
              <a:fillRect l="0" t="0" r="0" b="0"/>
            </a:stretch>
          </a:blipFill>
        </p:spPr>
      </p:sp>
      <p:sp>
        <p:nvSpPr>
          <p:cNvPr name="TextBox 8" id="8"/>
          <p:cNvSpPr txBox="true"/>
          <p:nvPr/>
        </p:nvSpPr>
        <p:spPr>
          <a:xfrm rot="0">
            <a:off x="769709" y="711376"/>
            <a:ext cx="8636174" cy="1028700"/>
          </a:xfrm>
          <a:prstGeom prst="rect">
            <a:avLst/>
          </a:prstGeom>
        </p:spPr>
        <p:txBody>
          <a:bodyPr anchor="t" rtlCol="false" tIns="0" lIns="0" bIns="0" rIns="0">
            <a:spAutoFit/>
          </a:bodyPr>
          <a:lstStyle/>
          <a:p>
            <a:pPr algn="l">
              <a:lnSpc>
                <a:spcPts val="8198"/>
              </a:lnSpc>
            </a:pPr>
            <a:r>
              <a:rPr lang="en-US" b="true" sz="6831" spc="273">
                <a:solidFill>
                  <a:srgbClr val="B22222"/>
                </a:solidFill>
                <a:latin typeface="Arsenal Bold"/>
                <a:ea typeface="Arsenal Bold"/>
                <a:cs typeface="Arsenal Bold"/>
                <a:sym typeface="Arsenal Bold"/>
              </a:rPr>
              <a:t>MÔ HÌNH</a:t>
            </a:r>
          </a:p>
        </p:txBody>
      </p:sp>
      <p:sp>
        <p:nvSpPr>
          <p:cNvPr name="TextBox 9" id="9"/>
          <p:cNvSpPr txBox="true"/>
          <p:nvPr/>
        </p:nvSpPr>
        <p:spPr>
          <a:xfrm rot="0">
            <a:off x="8571676" y="2703147"/>
            <a:ext cx="5156538" cy="617441"/>
          </a:xfrm>
          <a:prstGeom prst="rect">
            <a:avLst/>
          </a:prstGeom>
        </p:spPr>
        <p:txBody>
          <a:bodyPr anchor="t" rtlCol="false" tIns="0" lIns="0" bIns="0" rIns="0">
            <a:spAutoFit/>
          </a:bodyPr>
          <a:lstStyle/>
          <a:p>
            <a:pPr algn="ctr">
              <a:lnSpc>
                <a:spcPts val="4897"/>
              </a:lnSpc>
              <a:spcBef>
                <a:spcPct val="0"/>
              </a:spcBef>
            </a:pPr>
            <a:r>
              <a:rPr lang="en-US" b="true" sz="4081" spc="163">
                <a:solidFill>
                  <a:srgbClr val="B22222"/>
                </a:solidFill>
                <a:latin typeface="Arsenal Bold"/>
                <a:ea typeface="Arsenal Bold"/>
                <a:cs typeface="Arsenal Bold"/>
                <a:sym typeface="Arsenal Bold"/>
              </a:rPr>
              <a:t>Thành Phần Chính:</a:t>
            </a:r>
          </a:p>
        </p:txBody>
      </p:sp>
      <p:sp>
        <p:nvSpPr>
          <p:cNvPr name="TextBox 10" id="10"/>
          <p:cNvSpPr txBox="true"/>
          <p:nvPr/>
        </p:nvSpPr>
        <p:spPr>
          <a:xfrm rot="0">
            <a:off x="8001748" y="4333188"/>
            <a:ext cx="5917582" cy="3273653"/>
          </a:xfrm>
          <a:prstGeom prst="rect">
            <a:avLst/>
          </a:prstGeom>
        </p:spPr>
        <p:txBody>
          <a:bodyPr anchor="t" rtlCol="false" tIns="0" lIns="0" bIns="0" rIns="0">
            <a:spAutoFit/>
          </a:bodyPr>
          <a:lstStyle/>
          <a:p>
            <a:pPr algn="l" marL="677255" indent="-338628" lvl="1">
              <a:lnSpc>
                <a:spcPts val="3764"/>
              </a:lnSpc>
              <a:buFont typeface="Arial"/>
              <a:buChar char="•"/>
            </a:pPr>
            <a:r>
              <a:rPr lang="en-US" sz="3136" spc="125">
                <a:solidFill>
                  <a:srgbClr val="231F1D"/>
                </a:solidFill>
                <a:latin typeface="Arsenal"/>
                <a:ea typeface="Arsenal"/>
                <a:cs typeface="Arsenal"/>
                <a:sym typeface="Arsenal"/>
              </a:rPr>
              <a:t>Tổng quan về tập dữ liệu</a:t>
            </a:r>
          </a:p>
          <a:p>
            <a:pPr algn="l" marL="677255" indent="-338628" lvl="1">
              <a:lnSpc>
                <a:spcPts val="3764"/>
              </a:lnSpc>
              <a:buFont typeface="Arial"/>
              <a:buChar char="•"/>
            </a:pPr>
            <a:r>
              <a:rPr lang="en-US" sz="3136" spc="125">
                <a:solidFill>
                  <a:srgbClr val="231F1D"/>
                </a:solidFill>
                <a:latin typeface="Arsenal"/>
                <a:ea typeface="Arsenal"/>
                <a:cs typeface="Arsenal"/>
                <a:sym typeface="Arsenal"/>
              </a:rPr>
              <a:t>Tổng quan quy trình </a:t>
            </a:r>
          </a:p>
          <a:p>
            <a:pPr algn="l" marL="677255" indent="-338628" lvl="1">
              <a:lnSpc>
                <a:spcPts val="3764"/>
              </a:lnSpc>
              <a:buFont typeface="Arial"/>
              <a:buChar char="•"/>
            </a:pPr>
            <a:r>
              <a:rPr lang="en-US" sz="3136" spc="125">
                <a:solidFill>
                  <a:srgbClr val="231F1D"/>
                </a:solidFill>
                <a:latin typeface="Arsenal"/>
                <a:ea typeface="Arsenal"/>
                <a:cs typeface="Arsenal"/>
                <a:sym typeface="Arsenal"/>
              </a:rPr>
              <a:t>Xử lý dữ liệu</a:t>
            </a:r>
          </a:p>
          <a:p>
            <a:pPr algn="l" marL="677255" indent="-338628" lvl="1">
              <a:lnSpc>
                <a:spcPts val="3764"/>
              </a:lnSpc>
              <a:buFont typeface="Arial"/>
              <a:buChar char="•"/>
            </a:pPr>
            <a:r>
              <a:rPr lang="en-US" sz="3136" spc="125">
                <a:solidFill>
                  <a:srgbClr val="231F1D"/>
                </a:solidFill>
                <a:latin typeface="Arsenal"/>
                <a:ea typeface="Arsenal"/>
                <a:cs typeface="Arsenal"/>
                <a:sym typeface="Arsenal"/>
              </a:rPr>
              <a:t>Chuẩn hóa và chuẩn bị dữ liệu</a:t>
            </a:r>
          </a:p>
          <a:p>
            <a:pPr algn="l" marL="677255" indent="-338628" lvl="1">
              <a:lnSpc>
                <a:spcPts val="3764"/>
              </a:lnSpc>
              <a:buFont typeface="Arial"/>
              <a:buChar char="•"/>
            </a:pPr>
            <a:r>
              <a:rPr lang="en-US" sz="3136" spc="125">
                <a:solidFill>
                  <a:srgbClr val="231F1D"/>
                </a:solidFill>
                <a:latin typeface="Arsenal"/>
                <a:ea typeface="Arsenal"/>
                <a:cs typeface="Arsenal"/>
                <a:sym typeface="Arsenal"/>
              </a:rPr>
              <a:t>Mô hình LSTM</a:t>
            </a:r>
          </a:p>
          <a:p>
            <a:pPr algn="l" marL="677255" indent="-338628" lvl="1">
              <a:lnSpc>
                <a:spcPts val="3764"/>
              </a:lnSpc>
              <a:buFont typeface="Arial"/>
              <a:buChar char="•"/>
            </a:pPr>
            <a:r>
              <a:rPr lang="en-US" sz="3136" spc="125">
                <a:solidFill>
                  <a:srgbClr val="231F1D"/>
                </a:solidFill>
                <a:latin typeface="Arsenal"/>
                <a:ea typeface="Arsenal"/>
                <a:cs typeface="Arsenal"/>
                <a:sym typeface="Arsenal"/>
              </a:rPr>
              <a:t>Kết quả đánh giá mô hình</a:t>
            </a:r>
          </a:p>
          <a:p>
            <a:pPr algn="l">
              <a:lnSpc>
                <a:spcPts val="3764"/>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FE0DF"/>
        </a:solidFill>
      </p:bgPr>
    </p:bg>
    <p:spTree>
      <p:nvGrpSpPr>
        <p:cNvPr id="1" name=""/>
        <p:cNvGrpSpPr/>
        <p:nvPr/>
      </p:nvGrpSpPr>
      <p:grpSpPr>
        <a:xfrm>
          <a:off x="0" y="0"/>
          <a:ext cx="0" cy="0"/>
          <a:chOff x="0" y="0"/>
          <a:chExt cx="0" cy="0"/>
        </a:xfrm>
      </p:grpSpPr>
      <p:sp>
        <p:nvSpPr>
          <p:cNvPr name="Freeform 2" id="2"/>
          <p:cNvSpPr/>
          <p:nvPr/>
        </p:nvSpPr>
        <p:spPr>
          <a:xfrm flipH="false" flipV="false" rot="5253446">
            <a:off x="1330677" y="-3702726"/>
            <a:ext cx="11325564" cy="18118576"/>
          </a:xfrm>
          <a:custGeom>
            <a:avLst/>
            <a:gdLst/>
            <a:ahLst/>
            <a:cxnLst/>
            <a:rect r="r" b="b" t="t" l="l"/>
            <a:pathLst>
              <a:path h="18118576" w="11325564">
                <a:moveTo>
                  <a:pt x="0" y="0"/>
                </a:moveTo>
                <a:lnTo>
                  <a:pt x="11325564" y="0"/>
                </a:lnTo>
                <a:lnTo>
                  <a:pt x="11325564" y="18118577"/>
                </a:lnTo>
                <a:lnTo>
                  <a:pt x="0" y="18118577"/>
                </a:lnTo>
                <a:lnTo>
                  <a:pt x="0" y="0"/>
                </a:lnTo>
                <a:close/>
              </a:path>
            </a:pathLst>
          </a:custGeom>
          <a:blipFill>
            <a:blip r:embed="rId2"/>
            <a:stretch>
              <a:fillRect l="-13991" t="0" r="-13991" b="0"/>
            </a:stretch>
          </a:blipFill>
        </p:spPr>
      </p:sp>
      <p:sp>
        <p:nvSpPr>
          <p:cNvPr name="Freeform 3" id="3"/>
          <p:cNvSpPr/>
          <p:nvPr/>
        </p:nvSpPr>
        <p:spPr>
          <a:xfrm flipH="false" flipV="false" rot="0">
            <a:off x="345695" y="2059744"/>
            <a:ext cx="8445423" cy="6593638"/>
          </a:xfrm>
          <a:custGeom>
            <a:avLst/>
            <a:gdLst/>
            <a:ahLst/>
            <a:cxnLst/>
            <a:rect r="r" b="b" t="t" l="l"/>
            <a:pathLst>
              <a:path h="6593638" w="8445423">
                <a:moveTo>
                  <a:pt x="0" y="0"/>
                </a:moveTo>
                <a:lnTo>
                  <a:pt x="8445423" y="0"/>
                </a:lnTo>
                <a:lnTo>
                  <a:pt x="8445423" y="6593638"/>
                </a:lnTo>
                <a:lnTo>
                  <a:pt x="0" y="6593638"/>
                </a:lnTo>
                <a:lnTo>
                  <a:pt x="0" y="0"/>
                </a:lnTo>
                <a:close/>
              </a:path>
            </a:pathLst>
          </a:custGeom>
          <a:blipFill>
            <a:blip r:embed="rId3"/>
            <a:stretch>
              <a:fillRect l="0" t="0" r="0" b="0"/>
            </a:stretch>
          </a:blipFill>
        </p:spPr>
      </p:sp>
      <p:sp>
        <p:nvSpPr>
          <p:cNvPr name="TextBox 4" id="4"/>
          <p:cNvSpPr txBox="true"/>
          <p:nvPr/>
        </p:nvSpPr>
        <p:spPr>
          <a:xfrm rot="0">
            <a:off x="9661351" y="279343"/>
            <a:ext cx="8636174" cy="3105150"/>
          </a:xfrm>
          <a:prstGeom prst="rect">
            <a:avLst/>
          </a:prstGeom>
        </p:spPr>
        <p:txBody>
          <a:bodyPr anchor="t" rtlCol="false" tIns="0" lIns="0" bIns="0" rIns="0">
            <a:spAutoFit/>
          </a:bodyPr>
          <a:lstStyle/>
          <a:p>
            <a:pPr algn="l">
              <a:lnSpc>
                <a:spcPts val="8198"/>
              </a:lnSpc>
            </a:pPr>
            <a:r>
              <a:rPr lang="en-US" b="true" sz="6831" spc="273">
                <a:solidFill>
                  <a:srgbClr val="B22222"/>
                </a:solidFill>
                <a:latin typeface="Arsenal Bold"/>
                <a:ea typeface="Arsenal Bold"/>
                <a:cs typeface="Arsenal Bold"/>
                <a:sym typeface="Arsenal Bold"/>
              </a:rPr>
              <a:t>TỔNG QUAN VỀ </a:t>
            </a:r>
          </a:p>
          <a:p>
            <a:pPr algn="l">
              <a:lnSpc>
                <a:spcPts val="8198"/>
              </a:lnSpc>
            </a:pPr>
            <a:r>
              <a:rPr lang="en-US" b="true" sz="6831" spc="273">
                <a:solidFill>
                  <a:srgbClr val="B22222"/>
                </a:solidFill>
                <a:latin typeface="Arsenal Bold"/>
                <a:ea typeface="Arsenal Bold"/>
                <a:cs typeface="Arsenal Bold"/>
                <a:sym typeface="Arsenal Bold"/>
              </a:rPr>
              <a:t>TẬP DỮ LIỆU</a:t>
            </a:r>
          </a:p>
          <a:p>
            <a:pPr algn="l">
              <a:lnSpc>
                <a:spcPts val="8198"/>
              </a:lnSpc>
            </a:pPr>
          </a:p>
        </p:txBody>
      </p:sp>
      <p:sp>
        <p:nvSpPr>
          <p:cNvPr name="TextBox 5" id="5"/>
          <p:cNvSpPr txBox="true"/>
          <p:nvPr/>
        </p:nvSpPr>
        <p:spPr>
          <a:xfrm rot="0">
            <a:off x="8594028" y="3054775"/>
            <a:ext cx="9693972" cy="5224019"/>
          </a:xfrm>
          <a:prstGeom prst="rect">
            <a:avLst/>
          </a:prstGeom>
        </p:spPr>
        <p:txBody>
          <a:bodyPr anchor="t" rtlCol="false" tIns="0" lIns="0" bIns="0" rIns="0">
            <a:spAutoFit/>
          </a:bodyPr>
          <a:lstStyle/>
          <a:p>
            <a:pPr algn="l" marL="687749" indent="-343874" lvl="1">
              <a:lnSpc>
                <a:spcPts val="3822"/>
              </a:lnSpc>
              <a:buFont typeface="Arial"/>
              <a:buChar char="•"/>
            </a:pPr>
            <a:r>
              <a:rPr lang="en-US" sz="3185" spc="127">
                <a:solidFill>
                  <a:srgbClr val="231F1D"/>
                </a:solidFill>
                <a:latin typeface="Arsenal"/>
                <a:ea typeface="Arsenal"/>
                <a:cs typeface="Arsenal"/>
                <a:sym typeface="Arsenal"/>
              </a:rPr>
              <a:t>Có khoảng 2.600 quan sát</a:t>
            </a:r>
          </a:p>
          <a:p>
            <a:pPr algn="l" marL="687749" indent="-343874" lvl="1">
              <a:lnSpc>
                <a:spcPts val="3822"/>
              </a:lnSpc>
              <a:buFont typeface="Arial"/>
              <a:buChar char="•"/>
            </a:pPr>
            <a:r>
              <a:rPr lang="en-US" sz="3185" spc="127">
                <a:solidFill>
                  <a:srgbClr val="231F1D"/>
                </a:solidFill>
                <a:latin typeface="Arsenal"/>
                <a:ea typeface="Arsenal"/>
                <a:cs typeface="Arsenal"/>
                <a:sym typeface="Arsenal"/>
              </a:rPr>
              <a:t>Cột Date: kiểu chuỗi </a:t>
            </a:r>
            <a:r>
              <a:rPr lang="en-US" sz="3185" spc="127">
                <a:solidFill>
                  <a:srgbClr val="231F1D"/>
                </a:solidFill>
                <a:latin typeface="Arsenal"/>
                <a:ea typeface="Arsenal"/>
                <a:cs typeface="Arsenal"/>
                <a:sym typeface="Arsenal"/>
              </a:rPr>
              <a:t>ngày tháng, cần được chuyển đổi sang định dạng thời gian (datetime) để phân tích chuỗi thời gian.</a:t>
            </a:r>
          </a:p>
          <a:p>
            <a:pPr algn="l" marL="687749" indent="-343874" lvl="1">
              <a:lnSpc>
                <a:spcPts val="3822"/>
              </a:lnSpc>
              <a:buFont typeface="Arial"/>
              <a:buChar char="•"/>
            </a:pPr>
            <a:r>
              <a:rPr lang="en-US" sz="3185" spc="127">
                <a:solidFill>
                  <a:srgbClr val="231F1D"/>
                </a:solidFill>
                <a:latin typeface="Arsenal"/>
                <a:ea typeface="Arsenal"/>
                <a:cs typeface="Arsenal"/>
                <a:sym typeface="Arsenal"/>
              </a:rPr>
              <a:t>Cột Price, Open, High, Low: các cột giá dạng số thực, phản ánh biến động thị trường trong ngày.</a:t>
            </a:r>
          </a:p>
          <a:p>
            <a:pPr algn="l" marL="687749" indent="-343874" lvl="1">
              <a:lnSpc>
                <a:spcPts val="3822"/>
              </a:lnSpc>
              <a:buFont typeface="Arial"/>
              <a:buChar char="•"/>
            </a:pPr>
            <a:r>
              <a:rPr lang="en-US" sz="3185" spc="127">
                <a:solidFill>
                  <a:srgbClr val="231F1D"/>
                </a:solidFill>
                <a:latin typeface="Arsenal"/>
                <a:ea typeface="Arsenal"/>
                <a:cs typeface="Arsenal"/>
                <a:sym typeface="Arsenal"/>
              </a:rPr>
              <a:t>Cột Vol. (Khối lượng): chứa đơn vị K (nghìn), cần chuyển đổi về kiểu số thực để xử lý.</a:t>
            </a:r>
          </a:p>
          <a:p>
            <a:pPr algn="l" marL="687749" indent="-343874" lvl="1">
              <a:lnSpc>
                <a:spcPts val="3822"/>
              </a:lnSpc>
              <a:buFont typeface="Arial"/>
              <a:buChar char="•"/>
            </a:pPr>
            <a:r>
              <a:rPr lang="en-US" sz="3185" spc="127">
                <a:solidFill>
                  <a:srgbClr val="231F1D"/>
                </a:solidFill>
                <a:latin typeface="Arsenal"/>
                <a:ea typeface="Arsenal"/>
                <a:cs typeface="Arsenal"/>
                <a:sym typeface="Arsenal"/>
              </a:rPr>
              <a:t>Cột Change %: dạng phần trăm, cần loại bỏ ký tự % và chuyển về số thực.</a:t>
            </a:r>
          </a:p>
          <a:p>
            <a:pPr algn="l">
              <a:lnSpc>
                <a:spcPts val="3822"/>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DAGm17OakYI</dc:identifier>
  <dcterms:modified xsi:type="dcterms:W3CDTF">2011-08-01T06:04:30Z</dcterms:modified>
  <cp:revision>1</cp:revision>
  <dc:title>Công ty truyền thông số ABC</dc:title>
</cp:coreProperties>
</file>